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849" r:id="rId2"/>
    <p:sldId id="990" r:id="rId3"/>
    <p:sldId id="1018" r:id="rId4"/>
    <p:sldId id="1019" r:id="rId5"/>
    <p:sldId id="1020" r:id="rId6"/>
    <p:sldId id="1021" r:id="rId7"/>
    <p:sldId id="1022" r:id="rId8"/>
    <p:sldId id="1023" r:id="rId9"/>
    <p:sldId id="1024" r:id="rId10"/>
    <p:sldId id="1025" r:id="rId11"/>
    <p:sldId id="1026" r:id="rId12"/>
    <p:sldId id="1027" r:id="rId13"/>
    <p:sldId id="1028" r:id="rId14"/>
    <p:sldId id="1029" r:id="rId15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60000"/>
    <a:srgbClr val="9900FF"/>
    <a:srgbClr val="CC00FF"/>
    <a:srgbClr val="A72CDE"/>
    <a:srgbClr val="0099CC"/>
    <a:srgbClr val="F6DC1C"/>
    <a:srgbClr val="3333FF"/>
    <a:srgbClr val="2BCEDF"/>
    <a:srgbClr val="F8B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660"/>
  </p:normalViewPr>
  <p:slideViewPr>
    <p:cSldViewPr snapToObjects="1">
      <p:cViewPr varScale="1">
        <p:scale>
          <a:sx n="104" d="100"/>
          <a:sy n="104" d="100"/>
        </p:scale>
        <p:origin x="-228" y="-96"/>
      </p:cViewPr>
      <p:guideLst>
        <p:guide orient="horz" pos="1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40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0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A61439E-C80C-4091-A661-2F276651421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0007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43DA3F1-9E43-495D-A40C-5FD52B3BF18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35649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DA3F1-9E43-495D-A40C-5FD52B3BF181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2790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4060825" y="6496050"/>
            <a:ext cx="3025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D9D9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Pearson Education, Inc.</a:t>
            </a:r>
          </a:p>
        </p:txBody>
      </p:sp>
      <p:sp>
        <p:nvSpPr>
          <p:cNvPr id="6" name="TextBox 10"/>
          <p:cNvSpPr txBox="1">
            <a:spLocks noChangeArrowheads="1"/>
          </p:cNvSpPr>
          <p:nvPr userDrawn="1"/>
        </p:nvSpPr>
        <p:spPr bwMode="auto">
          <a:xfrm>
            <a:off x="8523288" y="6453188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BF5EA"/>
                </a:solidFill>
              </a:rPr>
              <a:t> </a:t>
            </a:r>
            <a:fld id="{93BAF8E0-451B-4194-BA37-8460A743CBE5}" type="slidenum">
              <a:rPr lang="en-US" altLang="en-US" sz="1800">
                <a:solidFill>
                  <a:srgbClr val="FBF5EA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800">
              <a:solidFill>
                <a:srgbClr val="FBF5EA"/>
              </a:solidFill>
            </a:endParaRPr>
          </a:p>
        </p:txBody>
      </p:sp>
      <p:pic>
        <p:nvPicPr>
          <p:cNvPr id="7" name="Shape 40"/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6472238"/>
            <a:ext cx="10826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735138" y="6519863"/>
            <a:ext cx="1998662" cy="26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b="1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749239" y="228600"/>
            <a:ext cx="6618287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</a:extLst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8675" y="1874838"/>
            <a:ext cx="7315200" cy="4197350"/>
          </a:xfrm>
          <a:extLst>
            <a:ext uri="{909E8E84-426E-40DD-AFC4-6F175D3DCCD1}">
              <a14:hiddenFill xmlns:a14="http://schemas.microsoft.com/office/drawing/2010/main">
                <a:solidFill>
                  <a:srgbClr val="F3E39F"/>
                </a:solidFill>
              </a14:hiddenFill>
            </a:ext>
          </a:extLst>
        </p:spPr>
        <p:txBody>
          <a:bodyPr/>
          <a:lstStyle>
            <a:lvl1pPr marL="0" indent="0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6261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5" name="Rectangle 12"/>
          <p:cNvSpPr>
            <a:spLocks noChangeArrowheads="1"/>
          </p:cNvSpPr>
          <p:nvPr userDrawn="1"/>
        </p:nvSpPr>
        <p:spPr bwMode="auto">
          <a:xfrm rot="2779465">
            <a:off x="401638" y="269875"/>
            <a:ext cx="565150" cy="5207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TextBox 13"/>
          <p:cNvSpPr txBox="1">
            <a:spLocks noChangeArrowheads="1"/>
          </p:cNvSpPr>
          <p:nvPr userDrawn="1"/>
        </p:nvSpPr>
        <p:spPr bwMode="auto">
          <a:xfrm>
            <a:off x="1219200" y="268288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5872"/>
            <a:ext cx="8163659" cy="4752528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3145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am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gray">
          <a:xfrm>
            <a:off x="0" y="11477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" name="Rectangle 12"/>
          <p:cNvSpPr>
            <a:spLocks noChangeArrowheads="1"/>
          </p:cNvSpPr>
          <p:nvPr userDrawn="1"/>
        </p:nvSpPr>
        <p:spPr bwMode="auto">
          <a:xfrm rot="2779465">
            <a:off x="401638" y="269875"/>
            <a:ext cx="565150" cy="5207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1219200" y="268288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>
                <a:solidFill>
                  <a:schemeClr val="tx2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94791877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7" y="342900"/>
            <a:ext cx="7974013" cy="685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5653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2898"/>
            <a:ext cx="7974013" cy="685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445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21779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3113" y="1600200"/>
            <a:ext cx="39052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763" y="1600200"/>
            <a:ext cx="39052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3- </a:t>
            </a:r>
            <a:fld id="{7D662036-0EC3-4A9B-9486-26FA82F2A972}" type="slidenum">
              <a:rPr lang="en-US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97625"/>
            <a:ext cx="4495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2007 Pearson Education, Inc.  Publishing as Pearson Addison-Wesley</a:t>
            </a:r>
          </a:p>
        </p:txBody>
      </p:sp>
    </p:spTree>
    <p:extLst>
      <p:ext uri="{BB962C8B-B14F-4D97-AF65-F5344CB8AC3E}">
        <p14:creationId xmlns:p14="http://schemas.microsoft.com/office/powerpoint/2010/main" val="42857757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9740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EXAMPLE</a:t>
            </a:r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113" y="1600200"/>
            <a:ext cx="79629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TextBox 16"/>
          <p:cNvSpPr txBox="1">
            <a:spLocks noChangeArrowheads="1"/>
          </p:cNvSpPr>
          <p:nvPr userDrawn="1"/>
        </p:nvSpPr>
        <p:spPr bwMode="auto">
          <a:xfrm>
            <a:off x="4060825" y="6496050"/>
            <a:ext cx="3025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D9D9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Pearson Education, Inc.</a:t>
            </a:r>
          </a:p>
        </p:txBody>
      </p:sp>
      <p:sp>
        <p:nvSpPr>
          <p:cNvPr id="1030" name="TextBox 17"/>
          <p:cNvSpPr txBox="1">
            <a:spLocks noChangeArrowheads="1"/>
          </p:cNvSpPr>
          <p:nvPr userDrawn="1"/>
        </p:nvSpPr>
        <p:spPr bwMode="auto">
          <a:xfrm>
            <a:off x="8523288" y="6453188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BF5EA"/>
                </a:solidFill>
              </a:rPr>
              <a:t> </a:t>
            </a:r>
            <a:fld id="{6B9FD895-5AD1-418D-9CF9-CD6371DE2721}" type="slidenum">
              <a:rPr lang="en-US" altLang="en-US" sz="1800">
                <a:solidFill>
                  <a:srgbClr val="FBF5EA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800">
              <a:solidFill>
                <a:srgbClr val="FBF5EA"/>
              </a:solidFill>
            </a:endParaRPr>
          </a:p>
        </p:txBody>
      </p:sp>
      <p:pic>
        <p:nvPicPr>
          <p:cNvPr id="1031" name="Shape 40"/>
          <p:cNvPicPr preferRelativeResize="0"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6472238"/>
            <a:ext cx="10826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 userDrawn="1"/>
        </p:nvSpPr>
        <p:spPr>
          <a:xfrm>
            <a:off x="1735138" y="6519863"/>
            <a:ext cx="1998662" cy="26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b="1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15" r:id="rId4"/>
    <p:sldLayoutId id="2147483716" r:id="rId5"/>
    <p:sldLayoutId id="2147483717" r:id="rId6"/>
    <p:sldLayoutId id="2147483721" r:id="rId7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Clr>
          <a:srgbClr val="CC0066"/>
        </a:buClr>
        <a:buSzPct val="60000"/>
        <a:buFont typeface="Wingdings" panose="05000000000000000000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0C200"/>
        </a:buClr>
        <a:buSzPct val="55000"/>
        <a:buFont typeface="Wingdings" panose="05000000000000000000" pitchFamily="2" charset="2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anose="05000000000000000000" pitchFamily="2" charset="2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0C200"/>
        </a:buClr>
        <a:buSzPct val="55000"/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.jpe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1.wmf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.jpeg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990600"/>
            <a:ext cx="3781425" cy="1223963"/>
          </a:xfrm>
          <a:prstGeom prst="rect">
            <a:avLst/>
          </a:prstGeom>
          <a:noFill/>
        </p:spPr>
        <p:txBody>
          <a:bodyPr/>
          <a:lstStyle/>
          <a:p>
            <a:pPr algn="ctr" eaLnBrk="1" hangingPunct="1">
              <a:spcBef>
                <a:spcPct val="40000"/>
              </a:spcBef>
              <a:defRPr/>
            </a:pPr>
            <a:r>
              <a:rPr lang="en-GB" sz="4400" b="1" kern="0" dirty="0">
                <a:solidFill>
                  <a:schemeClr val="tx2"/>
                </a:solidFill>
                <a:ea typeface="+mj-ea"/>
                <a:cs typeface="+mn-cs"/>
              </a:rPr>
              <a:t>Chapter </a:t>
            </a:r>
            <a:r>
              <a:rPr lang="en-GB" sz="4400" b="1" kern="0" dirty="0" smtClean="0">
                <a:solidFill>
                  <a:schemeClr val="tx2"/>
                </a:solidFill>
                <a:ea typeface="+mj-ea"/>
                <a:cs typeface="+mn-cs"/>
              </a:rPr>
              <a:t>2</a:t>
            </a:r>
            <a:endParaRPr lang="en-GB" sz="4400" b="1" kern="0" dirty="0">
              <a:solidFill>
                <a:schemeClr val="tx2"/>
              </a:solidFill>
              <a:ea typeface="+mj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2895600"/>
            <a:ext cx="3729038" cy="20161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SzPct val="80000"/>
              <a:buFont typeface="Verdana" pitchFamily="34" charset="0"/>
              <a:buNone/>
              <a:defRPr/>
            </a:pPr>
            <a:r>
              <a:rPr lang="en-US" sz="3600" b="1" kern="0" dirty="0" smtClean="0">
                <a:solidFill>
                  <a:schemeClr val="tx2"/>
                </a:solidFill>
                <a:cs typeface="+mn-cs"/>
              </a:rPr>
              <a:t>Graphs, Functions, and Applications</a:t>
            </a:r>
            <a:endParaRPr lang="en-GB" sz="3600" b="1" kern="0" dirty="0">
              <a:solidFill>
                <a:schemeClr val="tx2"/>
              </a:solidFill>
              <a:cs typeface="+mn-cs"/>
            </a:endParaRPr>
          </a:p>
        </p:txBody>
      </p:sp>
      <p:pic>
        <p:nvPicPr>
          <p:cNvPr id="717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533400"/>
            <a:ext cx="4276725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3075" y="1201738"/>
            <a:ext cx="7962900" cy="4953000"/>
          </a:xfrm>
        </p:spPr>
        <p:txBody>
          <a:bodyPr/>
          <a:lstStyle/>
          <a:p>
            <a:pPr marL="0" indent="0">
              <a:defRPr/>
            </a:pPr>
            <a:r>
              <a:rPr lang="en-US" altLang="en-US" dirty="0" smtClean="0"/>
              <a:t>Find an equation of a line containing the point (1, –5) and parallel to the line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–3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+ 4. </a:t>
            </a:r>
          </a:p>
          <a:p>
            <a:pPr>
              <a:defRPr/>
            </a:pPr>
            <a:r>
              <a:rPr lang="en-US" altLang="en-US" b="1" dirty="0" smtClean="0"/>
              <a:t>Solution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	In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–3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+ 4, the slope is –3, so the slope of the line parallel will also be –3</a:t>
            </a:r>
            <a:r>
              <a:rPr lang="en-US" altLang="en-US" i="1" dirty="0" smtClean="0"/>
              <a:t>.</a:t>
            </a:r>
          </a:p>
          <a:p>
            <a:pPr>
              <a:defRPr/>
            </a:pPr>
            <a:r>
              <a:rPr lang="en-US" altLang="en-US" dirty="0" smtClean="0"/>
              <a:t>Use point-slope form.	  </a:t>
            </a:r>
          </a:p>
          <a:p>
            <a:pPr>
              <a:defRPr/>
            </a:pPr>
            <a:r>
              <a:rPr lang="en-US" altLang="en-US" dirty="0" smtClean="0"/>
              <a:t>				       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y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x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</a:t>
            </a:r>
          </a:p>
          <a:p>
            <a:pPr>
              <a:defRPr/>
            </a:pPr>
            <a:r>
              <a:rPr lang="en-US" altLang="en-US" dirty="0" smtClean="0"/>
              <a:t>				   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– (</a:t>
            </a:r>
            <a:r>
              <a:rPr lang="en-US" altLang="en-US" dirty="0" smtClean="0">
                <a:sym typeface="Symbol" pitchFamily="18" charset="2"/>
              </a:rPr>
              <a:t></a:t>
            </a:r>
            <a:r>
              <a:rPr lang="en-US" altLang="en-US" dirty="0" smtClean="0"/>
              <a:t>5) = –3(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1) </a:t>
            </a:r>
          </a:p>
          <a:p>
            <a:pPr>
              <a:defRPr/>
            </a:pPr>
            <a:r>
              <a:rPr lang="en-US" altLang="en-US" i="1" dirty="0" smtClean="0"/>
              <a:t>			                  y</a:t>
            </a:r>
            <a:r>
              <a:rPr lang="en-US" altLang="en-US" dirty="0" smtClean="0"/>
              <a:t> + 5 = –3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+ 3</a:t>
            </a:r>
          </a:p>
          <a:p>
            <a:pPr>
              <a:defRPr/>
            </a:pPr>
            <a:r>
              <a:rPr lang="en-US" altLang="en-US" i="1" dirty="0" smtClean="0"/>
              <a:t>				           y</a:t>
            </a:r>
            <a:r>
              <a:rPr lang="en-US" altLang="en-US" dirty="0" smtClean="0"/>
              <a:t> = –3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2 </a:t>
            </a:r>
          </a:p>
        </p:txBody>
      </p:sp>
      <p:sp>
        <p:nvSpPr>
          <p:cNvPr id="825348" name="Text Box 4"/>
          <p:cNvSpPr txBox="1">
            <a:spLocks noChangeArrowheads="1"/>
          </p:cNvSpPr>
          <p:nvPr/>
        </p:nvSpPr>
        <p:spPr bwMode="auto">
          <a:xfrm>
            <a:off x="685800" y="4114800"/>
            <a:ext cx="34178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i="1" dirty="0">
                <a:solidFill>
                  <a:srgbClr val="E60000"/>
                </a:solidFill>
                <a:latin typeface="+mj-lt"/>
              </a:rPr>
              <a:t>y</a:t>
            </a:r>
            <a:r>
              <a:rPr lang="en-US" altLang="en-US" sz="2200" baseline="-25000" dirty="0">
                <a:solidFill>
                  <a:srgbClr val="E60000"/>
                </a:solidFill>
                <a:latin typeface="+mj-lt"/>
              </a:rPr>
              <a:t>1</a:t>
            </a:r>
            <a:r>
              <a:rPr lang="en-US" altLang="en-US" sz="2200" dirty="0">
                <a:solidFill>
                  <a:srgbClr val="E60000"/>
                </a:solidFill>
                <a:latin typeface="+mj-lt"/>
              </a:rPr>
              <a:t> = </a:t>
            </a:r>
            <a:r>
              <a:rPr lang="en-US" altLang="en-US" sz="2200" dirty="0">
                <a:solidFill>
                  <a:srgbClr val="E60000"/>
                </a:solidFill>
                <a:latin typeface="+mj-lt"/>
                <a:sym typeface="Symbol" pitchFamily="18" charset="2"/>
              </a:rPr>
              <a:t></a:t>
            </a:r>
            <a:r>
              <a:rPr lang="en-US" altLang="en-US" sz="2200" dirty="0">
                <a:solidFill>
                  <a:srgbClr val="E60000"/>
                </a:solidFill>
                <a:latin typeface="+mj-lt"/>
              </a:rPr>
              <a:t>5, </a:t>
            </a:r>
            <a:r>
              <a:rPr lang="en-US" altLang="en-US" sz="2200" i="1" dirty="0">
                <a:solidFill>
                  <a:srgbClr val="E60000"/>
                </a:solidFill>
                <a:latin typeface="+mj-lt"/>
              </a:rPr>
              <a:t>x</a:t>
            </a:r>
            <a:r>
              <a:rPr lang="en-US" altLang="en-US" sz="2200" baseline="-25000" dirty="0">
                <a:solidFill>
                  <a:srgbClr val="E60000"/>
                </a:solidFill>
                <a:latin typeface="+mj-lt"/>
              </a:rPr>
              <a:t>1</a:t>
            </a:r>
            <a:r>
              <a:rPr lang="en-US" altLang="en-US" sz="2200" dirty="0">
                <a:solidFill>
                  <a:srgbClr val="E60000"/>
                </a:solidFill>
                <a:latin typeface="+mj-lt"/>
              </a:rPr>
              <a:t> = 1 and </a:t>
            </a:r>
            <a:r>
              <a:rPr lang="en-US" altLang="en-US" sz="2200" i="1" dirty="0">
                <a:solidFill>
                  <a:srgbClr val="E60000"/>
                </a:solidFill>
                <a:latin typeface="+mj-lt"/>
              </a:rPr>
              <a:t>m</a:t>
            </a:r>
            <a:r>
              <a:rPr lang="en-US" altLang="en-US" sz="2200" dirty="0">
                <a:solidFill>
                  <a:srgbClr val="E60000"/>
                </a:solidFill>
                <a:latin typeface="+mj-lt"/>
              </a:rPr>
              <a:t> = –3 </a:t>
            </a:r>
            <a:endParaRPr lang="en-US" altLang="en-US" sz="2200" i="1" dirty="0">
              <a:solidFill>
                <a:srgbClr val="E60000"/>
              </a:solidFill>
              <a:latin typeface="+mj-lt"/>
            </a:endParaRPr>
          </a:p>
        </p:txBody>
      </p:sp>
      <p:sp>
        <p:nvSpPr>
          <p:cNvPr id="825349" name="Text Box 5"/>
          <p:cNvSpPr txBox="1">
            <a:spLocks noChangeArrowheads="1"/>
          </p:cNvSpPr>
          <p:nvPr/>
        </p:nvSpPr>
        <p:spPr bwMode="auto">
          <a:xfrm>
            <a:off x="753035" y="4646613"/>
            <a:ext cx="3417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solidFill>
                  <a:srgbClr val="E60000"/>
                </a:solidFill>
                <a:latin typeface="+mj-lt"/>
              </a:rPr>
              <a:t>Simplify.</a:t>
            </a:r>
          </a:p>
        </p:txBody>
      </p:sp>
      <p:sp>
        <p:nvSpPr>
          <p:cNvPr id="825350" name="Text Box 6"/>
          <p:cNvSpPr txBox="1">
            <a:spLocks noChangeArrowheads="1"/>
          </p:cNvSpPr>
          <p:nvPr/>
        </p:nvSpPr>
        <p:spPr bwMode="auto">
          <a:xfrm>
            <a:off x="685800" y="5337174"/>
            <a:ext cx="34178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solidFill>
                  <a:srgbClr val="E60000"/>
                </a:solidFill>
                <a:latin typeface="+mj-lt"/>
              </a:rPr>
              <a:t>Subtract 5 from both sides to isolate </a:t>
            </a:r>
            <a:r>
              <a:rPr lang="en-US" altLang="en-US" sz="2200" i="1" dirty="0">
                <a:solidFill>
                  <a:srgbClr val="E60000"/>
                </a:solidFill>
                <a:latin typeface="+mj-lt"/>
              </a:rPr>
              <a:t>y</a:t>
            </a:r>
            <a:r>
              <a:rPr lang="en-US" altLang="en-US" sz="2200" dirty="0">
                <a:solidFill>
                  <a:srgbClr val="E600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824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348" grpId="0"/>
      <p:bldP spid="825348" grpId="1"/>
      <p:bldP spid="825349" grpId="0"/>
      <p:bldP spid="825349" grpId="1"/>
      <p:bldP spid="8253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7962900" cy="4953000"/>
          </a:xfrm>
        </p:spPr>
        <p:txBody>
          <a:bodyPr/>
          <a:lstStyle/>
          <a:p>
            <a:pPr marL="0" indent="0">
              <a:defRPr/>
            </a:pPr>
            <a:r>
              <a:rPr lang="en-US" altLang="en-US" dirty="0" smtClean="0"/>
              <a:t>Find the equation of the line containing the point (7, 1) and perpendicular to 7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2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–2. </a:t>
            </a:r>
          </a:p>
          <a:p>
            <a:pPr>
              <a:defRPr/>
            </a:pPr>
            <a:r>
              <a:rPr lang="en-US" altLang="en-US" b="1" dirty="0" smtClean="0"/>
              <a:t>Solution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Determine the slope of the line 7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2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–2</a:t>
            </a:r>
            <a:r>
              <a:rPr lang="en-US" altLang="en-US" i="1" dirty="0" smtClean="0"/>
              <a:t>.</a:t>
            </a:r>
          </a:p>
          <a:p>
            <a:pPr>
              <a:defRPr/>
            </a:pPr>
            <a:endParaRPr lang="en-US" altLang="en-US" i="1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Slope of perpendicular line:  </a:t>
            </a:r>
          </a:p>
          <a:p>
            <a:pPr>
              <a:defRPr/>
            </a:pPr>
            <a:r>
              <a:rPr lang="en-US" altLang="en-US" dirty="0" smtClean="0"/>
              <a:t>				</a:t>
            </a:r>
          </a:p>
        </p:txBody>
      </p:sp>
      <p:graphicFrame>
        <p:nvGraphicFramePr>
          <p:cNvPr id="826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608723"/>
              </p:ext>
            </p:extLst>
          </p:nvPr>
        </p:nvGraphicFramePr>
        <p:xfrm>
          <a:off x="5595938" y="3343275"/>
          <a:ext cx="21113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7" name="Equation" r:id="rId3" imgW="901309" imgH="203112" progId="Equation.DSMT4">
                  <p:embed/>
                </p:oleObj>
              </mc:Choice>
              <mc:Fallback>
                <p:oleObj name="Equation" r:id="rId3" imgW="901309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3343275"/>
                        <a:ext cx="21113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6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043456"/>
              </p:ext>
            </p:extLst>
          </p:nvPr>
        </p:nvGraphicFramePr>
        <p:xfrm>
          <a:off x="5971032" y="3819525"/>
          <a:ext cx="1576388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8" name="Equation" r:id="rId5" imgW="672808" imgH="393529" progId="Equation.DSMT4">
                  <p:embed/>
                </p:oleObj>
              </mc:Choice>
              <mc:Fallback>
                <p:oleObj name="Equation" r:id="rId5" imgW="67280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1032" y="3819525"/>
                        <a:ext cx="1576388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63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642163"/>
              </p:ext>
            </p:extLst>
          </p:nvPr>
        </p:nvGraphicFramePr>
        <p:xfrm>
          <a:off x="4728181" y="4855882"/>
          <a:ext cx="5572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9" name="Equation" r:id="rId7" imgW="253890" imgH="393529" progId="Equation.DSMT4">
                  <p:embed/>
                </p:oleObj>
              </mc:Choice>
              <mc:Fallback>
                <p:oleObj name="Equation" r:id="rId7" imgW="25389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8181" y="4855882"/>
                        <a:ext cx="557213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350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 slope =       ; point (7, 1)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		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y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x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	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03588" y="228600"/>
            <a:ext cx="5840412" cy="6858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(</a:t>
            </a:r>
            <a:r>
              <a:rPr lang="en-US" altLang="en-US" dirty="0" err="1" smtClean="0">
                <a:latin typeface="Arial" charset="0"/>
                <a:cs typeface="Arial" charset="0"/>
              </a:rPr>
              <a:t>cont</a:t>
            </a:r>
            <a:r>
              <a:rPr lang="en-US" altLang="en-US" dirty="0" smtClean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827396" name="Text Box 4"/>
          <p:cNvSpPr txBox="1">
            <a:spLocks noChangeArrowheads="1"/>
          </p:cNvSpPr>
          <p:nvPr/>
        </p:nvSpPr>
        <p:spPr bwMode="auto">
          <a:xfrm>
            <a:off x="5029200" y="4260850"/>
            <a:ext cx="34178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E60000"/>
                </a:solidFill>
                <a:latin typeface="+mj-lt"/>
              </a:rPr>
              <a:t>Simplify.</a:t>
            </a:r>
          </a:p>
        </p:txBody>
      </p:sp>
      <p:sp>
        <p:nvSpPr>
          <p:cNvPr id="827397" name="Text Box 5"/>
          <p:cNvSpPr txBox="1">
            <a:spLocks noChangeArrowheads="1"/>
          </p:cNvSpPr>
          <p:nvPr/>
        </p:nvSpPr>
        <p:spPr bwMode="auto">
          <a:xfrm>
            <a:off x="5029200" y="5043488"/>
            <a:ext cx="34178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E60000"/>
                </a:solidFill>
                <a:latin typeface="+mj-lt"/>
              </a:rPr>
              <a:t>Add 1 to both sides to isolate </a:t>
            </a:r>
            <a:r>
              <a:rPr lang="en-US" altLang="en-US" sz="2200" i="1">
                <a:solidFill>
                  <a:srgbClr val="E60000"/>
                </a:solidFill>
                <a:latin typeface="+mj-lt"/>
              </a:rPr>
              <a:t>y</a:t>
            </a:r>
            <a:r>
              <a:rPr lang="en-US" altLang="en-US" sz="2200">
                <a:solidFill>
                  <a:srgbClr val="E60000"/>
                </a:solidFill>
                <a:latin typeface="+mj-lt"/>
              </a:rPr>
              <a:t>.</a:t>
            </a:r>
          </a:p>
        </p:txBody>
      </p:sp>
      <p:graphicFrame>
        <p:nvGraphicFramePr>
          <p:cNvPr id="827398" name="Object 6"/>
          <p:cNvGraphicFramePr>
            <a:graphicFrameLocks noChangeAspect="1"/>
          </p:cNvGraphicFramePr>
          <p:nvPr/>
        </p:nvGraphicFramePr>
        <p:xfrm>
          <a:off x="1646238" y="3105150"/>
          <a:ext cx="2795587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4" name="Equation" r:id="rId3" imgW="1193800" imgH="393700" progId="Equation.DSMT4">
                  <p:embed/>
                </p:oleObj>
              </mc:Choice>
              <mc:Fallback>
                <p:oleObj name="Equation" r:id="rId3" imgW="1193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3105150"/>
                        <a:ext cx="2795587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399" name="Object 7"/>
          <p:cNvGraphicFramePr>
            <a:graphicFrameLocks noChangeAspect="1"/>
          </p:cNvGraphicFramePr>
          <p:nvPr/>
        </p:nvGraphicFramePr>
        <p:xfrm>
          <a:off x="1836738" y="3949700"/>
          <a:ext cx="228917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5" name="Equation" r:id="rId5" imgW="977476" imgH="393529" progId="Equation.DSMT4">
                  <p:embed/>
                </p:oleObj>
              </mc:Choice>
              <mc:Fallback>
                <p:oleObj name="Equation" r:id="rId5" imgW="97747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3949700"/>
                        <a:ext cx="2289175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767660"/>
              </p:ext>
            </p:extLst>
          </p:nvPr>
        </p:nvGraphicFramePr>
        <p:xfrm>
          <a:off x="1836738" y="1410074"/>
          <a:ext cx="5572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6" name="Equation" r:id="rId7" imgW="253890" imgH="393529" progId="Equation.DSMT4">
                  <p:embed/>
                </p:oleObj>
              </mc:Choice>
              <mc:Fallback>
                <p:oleObj name="Equation" r:id="rId7" imgW="25389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1410074"/>
                        <a:ext cx="557213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7401" name="Object 9"/>
          <p:cNvGraphicFramePr>
            <a:graphicFrameLocks noChangeAspect="1"/>
          </p:cNvGraphicFramePr>
          <p:nvPr/>
        </p:nvGraphicFramePr>
        <p:xfrm>
          <a:off x="2278063" y="4792663"/>
          <a:ext cx="184467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7" name="Equation" r:id="rId9" imgW="787058" imgH="393529" progId="Equation.DSMT4">
                  <p:embed/>
                </p:oleObj>
              </mc:Choice>
              <mc:Fallback>
                <p:oleObj name="Equation" r:id="rId9" imgW="78705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4792663"/>
                        <a:ext cx="1844675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09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396" grpId="0"/>
      <p:bldP spid="8273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7620000" cy="4800600"/>
          </a:xfrm>
        </p:spPr>
        <p:txBody>
          <a:bodyPr/>
          <a:lstStyle/>
          <a:p>
            <a:pPr marL="0" indent="0">
              <a:defRPr/>
            </a:pPr>
            <a:r>
              <a:rPr lang="en-US" altLang="en-US" dirty="0" smtClean="0"/>
              <a:t>For a service call, Calvin Appliance charges a $35 service fee and $55 per hour for labor.</a:t>
            </a:r>
          </a:p>
          <a:p>
            <a:pPr marL="400050" indent="-400050">
              <a:defRPr/>
            </a:pPr>
            <a:r>
              <a:rPr lang="en-US" altLang="en-US" dirty="0" smtClean="0"/>
              <a:t>a) Formulate a linear function that models the total cost of a service call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), where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is the number of hours of the call.</a:t>
            </a:r>
          </a:p>
          <a:p>
            <a:pPr marL="400050" indent="-400050">
              <a:defRPr/>
            </a:pPr>
            <a:r>
              <a:rPr lang="en-US" altLang="en-US" dirty="0" smtClean="0"/>
              <a:t>b)  Graph the model.</a:t>
            </a:r>
          </a:p>
          <a:p>
            <a:pPr marL="400050" indent="-400050">
              <a:defRPr/>
            </a:pPr>
            <a:r>
              <a:rPr lang="en-US" altLang="en-US" dirty="0" smtClean="0"/>
              <a:t>c)  Use the model to determine the cost of a 2 ½ hour service call.</a:t>
            </a:r>
          </a:p>
          <a:p>
            <a:pPr marL="400050" indent="-400050">
              <a:defRPr/>
            </a:pPr>
            <a:r>
              <a:rPr lang="en-US" altLang="en-US" b="1" dirty="0" smtClean="0"/>
              <a:t>Solution</a:t>
            </a:r>
            <a:endParaRPr lang="en-US" altLang="en-US" dirty="0" smtClean="0"/>
          </a:p>
          <a:p>
            <a:pPr marL="400050" indent="-400050">
              <a:defRPr/>
            </a:pPr>
            <a:r>
              <a:rPr lang="en-US" altLang="en-US" dirty="0" smtClean="0"/>
              <a:t>a) 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) = 55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+ 35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3553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3" name="Rectangle 3"/>
          <p:cNvSpPr>
            <a:spLocks noGrp="1" noChangeArrowheads="1"/>
          </p:cNvSpPr>
          <p:nvPr>
            <p:ph idx="1"/>
          </p:nvPr>
        </p:nvSpPr>
        <p:spPr>
          <a:xfrm>
            <a:off x="572354" y="1419672"/>
            <a:ext cx="8163659" cy="4752528"/>
          </a:xfrm>
        </p:spPr>
        <p:txBody>
          <a:bodyPr/>
          <a:lstStyle/>
          <a:p>
            <a:r>
              <a:rPr lang="en-US" altLang="en-US" dirty="0" smtClean="0"/>
              <a:t>b.  Graph:  The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-intercept is (0, 35) and the slope, or </a:t>
            </a:r>
            <a:br>
              <a:rPr lang="en-US" altLang="en-US" dirty="0" smtClean="0"/>
            </a:br>
            <a:r>
              <a:rPr lang="en-US" altLang="en-US" dirty="0" smtClean="0"/>
              <a:t>     rate of change, is $55 per hour, or 55/1.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c.  The cost of a 2 ½ hour</a:t>
            </a:r>
          </a:p>
          <a:p>
            <a:r>
              <a:rPr lang="en-US" altLang="en-US" dirty="0" smtClean="0"/>
              <a:t>     call, we find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(2.5).</a:t>
            </a:r>
          </a:p>
          <a:p>
            <a:r>
              <a:rPr lang="en-US" altLang="en-US" i="1" dirty="0" smtClean="0"/>
              <a:t>     C</a:t>
            </a:r>
            <a:r>
              <a:rPr lang="en-US" altLang="en-US" dirty="0" smtClean="0"/>
              <a:t>(2.5) = 55(2.5) + 35</a:t>
            </a:r>
          </a:p>
          <a:p>
            <a:r>
              <a:rPr lang="en-US" altLang="en-US" dirty="0" smtClean="0"/>
              <a:t>	      = 137.50 + 35</a:t>
            </a:r>
          </a:p>
          <a:p>
            <a:r>
              <a:rPr lang="en-US" altLang="en-US" dirty="0" smtClean="0"/>
              <a:t>	      = 172.50</a:t>
            </a:r>
          </a:p>
          <a:p>
            <a:r>
              <a:rPr lang="en-US" altLang="en-US" dirty="0" smtClean="0"/>
              <a:t>A 2 ½ hour service call </a:t>
            </a:r>
            <a:br>
              <a:rPr lang="en-US" altLang="en-US" dirty="0" smtClean="0"/>
            </a:br>
            <a:r>
              <a:rPr lang="en-US" altLang="en-US" dirty="0" smtClean="0"/>
              <a:t>costs $172.50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63900" y="170329"/>
            <a:ext cx="4445000" cy="685800"/>
          </a:xfrm>
        </p:spPr>
        <p:txBody>
          <a:bodyPr/>
          <a:lstStyle/>
          <a:p>
            <a:r>
              <a:rPr lang="en-US" altLang="en-US" dirty="0" smtClean="0">
                <a:latin typeface="+mj-lt"/>
                <a:cs typeface="Arial" charset="0"/>
              </a:rPr>
              <a:t>(</a:t>
            </a:r>
            <a:r>
              <a:rPr lang="en-US" altLang="en-US" dirty="0" err="1" smtClean="0">
                <a:latin typeface="+mj-lt"/>
                <a:cs typeface="Arial" charset="0"/>
              </a:rPr>
              <a:t>cont</a:t>
            </a:r>
            <a:r>
              <a:rPr lang="en-US" altLang="en-US" dirty="0" smtClean="0">
                <a:latin typeface="+mj-lt"/>
                <a:cs typeface="Arial" charset="0"/>
              </a:rPr>
              <a:t>)</a:t>
            </a:r>
          </a:p>
        </p:txBody>
      </p:sp>
      <p:pic>
        <p:nvPicPr>
          <p:cNvPr id="829446" name="Picture 6" descr="Pink tissue 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7" y="2627219"/>
            <a:ext cx="35718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447" name="Line 7"/>
          <p:cNvSpPr>
            <a:spLocks noChangeShapeType="1"/>
          </p:cNvSpPr>
          <p:nvPr/>
        </p:nvSpPr>
        <p:spPr bwMode="auto">
          <a:xfrm flipV="1">
            <a:off x="7010400" y="4876800"/>
            <a:ext cx="0" cy="1066800"/>
          </a:xfrm>
          <a:prstGeom prst="line">
            <a:avLst/>
          </a:prstGeom>
          <a:noFill/>
          <a:ln w="28575">
            <a:solidFill>
              <a:srgbClr val="E6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48" name="Line 8"/>
          <p:cNvSpPr>
            <a:spLocks noChangeShapeType="1"/>
          </p:cNvSpPr>
          <p:nvPr/>
        </p:nvSpPr>
        <p:spPr bwMode="auto">
          <a:xfrm flipH="1">
            <a:off x="5486400" y="4876800"/>
            <a:ext cx="1524000" cy="0"/>
          </a:xfrm>
          <a:prstGeom prst="line">
            <a:avLst/>
          </a:prstGeom>
          <a:noFill/>
          <a:ln w="28575">
            <a:solidFill>
              <a:srgbClr val="3333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16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7" grpId="0" animBg="1"/>
      <p:bldP spid="8294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56144"/>
            <a:ext cx="7734300" cy="1143000"/>
          </a:xfrm>
        </p:spPr>
        <p:txBody>
          <a:bodyPr/>
          <a:lstStyle/>
          <a:p>
            <a:pPr marL="685800" indent="-685800"/>
            <a:r>
              <a:rPr lang="en-US" altLang="en-US" sz="3400" smtClean="0"/>
              <a:t>2.7  </a:t>
            </a:r>
            <a:r>
              <a:rPr lang="en-US" altLang="en-US" sz="3400" dirty="0" smtClean="0"/>
              <a:t>FINDING EQUATIONS OF LINES; APPLICATIONS</a:t>
            </a:r>
            <a:endParaRPr lang="en-US" altLang="en-US" sz="34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04801" y="1338097"/>
            <a:ext cx="8458200" cy="4834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3E39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CC0066"/>
              </a:buClr>
              <a:buSzPct val="60000"/>
              <a:buFont typeface="Wingdings" panose="05000000000000000000" pitchFamily="2" charset="2"/>
              <a:defRPr sz="36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0C200"/>
              </a:buClr>
              <a:buSzPct val="55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/>
            <a:r>
              <a:rPr lang="en-US" sz="2600" b="1" dirty="0" smtClean="0"/>
              <a:t>a. </a:t>
            </a:r>
            <a:r>
              <a:rPr lang="en-US" sz="2600" dirty="0"/>
              <a:t>Find an equation of a line when the slope and the </a:t>
            </a:r>
            <a:r>
              <a:rPr lang="en-US" sz="2600" i="1" dirty="0"/>
              <a:t>y</a:t>
            </a:r>
            <a:r>
              <a:rPr lang="en-US" sz="2600" dirty="0"/>
              <a:t>-intercept are given.</a:t>
            </a:r>
          </a:p>
          <a:p>
            <a:pPr marL="403225" indent="-403225"/>
            <a:r>
              <a:rPr lang="en-US" sz="2600" b="1" dirty="0" smtClean="0"/>
              <a:t>b. </a:t>
            </a:r>
            <a:r>
              <a:rPr lang="en-US" sz="2600" dirty="0"/>
              <a:t>Find an equation of a line when the slope and a point are given.</a:t>
            </a:r>
          </a:p>
          <a:p>
            <a:pPr marL="403225" indent="-403225"/>
            <a:r>
              <a:rPr lang="en-US" sz="2600" b="1" dirty="0" smtClean="0"/>
              <a:t>c. </a:t>
            </a:r>
            <a:r>
              <a:rPr lang="en-US" sz="2600" dirty="0"/>
              <a:t>Find an equation of a line when two points are given.</a:t>
            </a:r>
          </a:p>
          <a:p>
            <a:pPr marL="403225" indent="-403225"/>
            <a:r>
              <a:rPr lang="en-US" sz="2600" b="1" dirty="0" smtClean="0"/>
              <a:t>d. </a:t>
            </a:r>
            <a:r>
              <a:rPr lang="en-US" sz="2600" dirty="0"/>
              <a:t>Given a line and a point not on the given line, find an equation of the line parallel </a:t>
            </a:r>
            <a:r>
              <a:rPr lang="en-US" sz="2600" dirty="0" smtClean="0"/>
              <a:t>to the </a:t>
            </a:r>
            <a:r>
              <a:rPr lang="en-US" sz="2600" dirty="0"/>
              <a:t>line and containing the point, and find an equation of the line perpendicular to </a:t>
            </a:r>
            <a:r>
              <a:rPr lang="en-US" sz="2600" dirty="0" smtClean="0"/>
              <a:t>the line </a:t>
            </a:r>
            <a:r>
              <a:rPr lang="en-US" sz="2600" dirty="0"/>
              <a:t>and containing the point</a:t>
            </a:r>
            <a:r>
              <a:rPr lang="en-US" sz="2600" dirty="0" smtClean="0"/>
              <a:t>. </a:t>
            </a:r>
          </a:p>
          <a:p>
            <a:pPr marL="403225" indent="-403225"/>
            <a:r>
              <a:rPr lang="en-US" sz="2600" b="1" dirty="0" smtClean="0"/>
              <a:t>e. </a:t>
            </a:r>
            <a:r>
              <a:rPr lang="en-US" sz="2600" dirty="0"/>
              <a:t>Solve applied problems involving linear functions.</a:t>
            </a:r>
            <a:endParaRPr lang="en-US" altLang="en-US" sz="2600" kern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962900" cy="4572000"/>
          </a:xfrm>
        </p:spPr>
        <p:txBody>
          <a:bodyPr/>
          <a:lstStyle/>
          <a:p>
            <a:pPr marL="0" indent="0">
              <a:defRPr/>
            </a:pPr>
            <a:r>
              <a:rPr lang="en-US" altLang="en-US" dirty="0" smtClean="0"/>
              <a:t>A line has slope –3.2 and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-intercept (0, 5). Find an equation of the line.</a:t>
            </a:r>
          </a:p>
          <a:p>
            <a:pPr>
              <a:defRPr/>
            </a:pPr>
            <a:endParaRPr lang="en-US" altLang="en-US" sz="1000" dirty="0" smtClean="0"/>
          </a:p>
          <a:p>
            <a:pPr>
              <a:defRPr/>
            </a:pPr>
            <a:r>
              <a:rPr lang="en-US" altLang="en-US" b="1" dirty="0" smtClean="0"/>
              <a:t>Solution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We use the slope-intercept equation.</a:t>
            </a:r>
          </a:p>
          <a:p>
            <a:pPr>
              <a:defRPr/>
            </a:pPr>
            <a:r>
              <a:rPr lang="en-US" altLang="en-US" dirty="0" smtClean="0"/>
              <a:t>Substitute </a:t>
            </a:r>
            <a:r>
              <a:rPr lang="en-US" altLang="en-US" dirty="0" smtClean="0">
                <a:solidFill>
                  <a:srgbClr val="E60000"/>
                </a:solidFill>
              </a:rPr>
              <a:t>–3.2 </a:t>
            </a:r>
            <a:r>
              <a:rPr lang="en-US" altLang="en-US" dirty="0" smtClean="0"/>
              <a:t>for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0000CC"/>
                </a:solidFill>
              </a:rPr>
              <a:t>5</a:t>
            </a:r>
            <a:r>
              <a:rPr lang="en-US" altLang="en-US" dirty="0" smtClean="0"/>
              <a:t> for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:</a:t>
            </a:r>
          </a:p>
          <a:p>
            <a:pPr>
              <a:defRPr/>
            </a:pPr>
            <a:r>
              <a:rPr lang="en-US" altLang="en-US" dirty="0" smtClean="0"/>
              <a:t>		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mx + b</a:t>
            </a: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		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E60000"/>
                </a:solidFill>
              </a:rPr>
              <a:t>–3.2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+ </a:t>
            </a:r>
            <a:r>
              <a:rPr lang="en-US" altLang="en-US" dirty="0" smtClean="0">
                <a:solidFill>
                  <a:srgbClr val="0000CC"/>
                </a:solidFill>
              </a:rPr>
              <a:t>5</a:t>
            </a:r>
            <a:r>
              <a:rPr lang="en-US" altLang="en-US" dirty="0" smtClean="0"/>
              <a:t>  </a:t>
            </a:r>
            <a:r>
              <a:rPr lang="en-US" altLang="en-US" sz="2400" dirty="0" smtClean="0">
                <a:solidFill>
                  <a:srgbClr val="E60000"/>
                </a:solidFill>
                <a:latin typeface="+mj-lt"/>
              </a:rPr>
              <a:t>Substituting</a:t>
            </a:r>
          </a:p>
        </p:txBody>
      </p:sp>
    </p:spTree>
    <p:extLst>
      <p:ext uri="{BB962C8B-B14F-4D97-AF65-F5344CB8AC3E}">
        <p14:creationId xmlns:p14="http://schemas.microsoft.com/office/powerpoint/2010/main" val="3719657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38200" y="1600200"/>
            <a:ext cx="7391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ym typeface="Symbol" pitchFamily="18" charset="2"/>
              </a:rPr>
              <a:t>The </a:t>
            </a:r>
            <a:r>
              <a:rPr lang="en-US" altLang="en-US" b="1" dirty="0">
                <a:sym typeface="Symbol" pitchFamily="18" charset="2"/>
              </a:rPr>
              <a:t>point-slope equation</a:t>
            </a:r>
            <a:r>
              <a:rPr lang="en-US" altLang="en-US" dirty="0">
                <a:sym typeface="Symbol" pitchFamily="18" charset="2"/>
              </a:rPr>
              <a:t> of a line with slope </a:t>
            </a:r>
            <a:r>
              <a:rPr lang="en-US" altLang="en-US" i="1" dirty="0">
                <a:sym typeface="Symbol" pitchFamily="18" charset="2"/>
              </a:rPr>
              <a:t>m</a:t>
            </a:r>
            <a:r>
              <a:rPr lang="en-US" altLang="en-US" dirty="0">
                <a:sym typeface="Symbol" pitchFamily="18" charset="2"/>
              </a:rPr>
              <a:t>, passing through 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</a:t>
            </a:r>
            <a:r>
              <a:rPr lang="en-US" altLang="en-US" i="1" dirty="0">
                <a:sym typeface="Symbol" pitchFamily="18" charset="2"/>
              </a:rPr>
              <a:t>y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), </a:t>
            </a:r>
            <a:r>
              <a:rPr lang="en-US" altLang="en-US" dirty="0" smtClean="0">
                <a:sym typeface="Symbol" pitchFamily="18" charset="2"/>
              </a:rPr>
              <a:t>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ym typeface="Symbol" pitchFamily="18" charset="2"/>
              </a:rPr>
              <a:t> 	</a:t>
            </a:r>
            <a:r>
              <a:rPr lang="en-US" altLang="en-US" i="1" dirty="0">
                <a:sym typeface="Symbol" pitchFamily="18" charset="2"/>
              </a:rPr>
              <a:t>y</a:t>
            </a:r>
            <a:r>
              <a:rPr lang="en-US" altLang="en-US" dirty="0">
                <a:sym typeface="Symbol" pitchFamily="18" charset="2"/>
              </a:rPr>
              <a:t> – </a:t>
            </a:r>
            <a:r>
              <a:rPr lang="en-US" altLang="en-US" i="1" dirty="0">
                <a:sym typeface="Symbol" pitchFamily="18" charset="2"/>
              </a:rPr>
              <a:t>y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i="1" dirty="0">
                <a:sym typeface="Symbol" pitchFamily="18" charset="2"/>
              </a:rPr>
              <a:t>m</a:t>
            </a:r>
            <a:r>
              <a:rPr lang="en-US" altLang="en-US" dirty="0">
                <a:sym typeface="Symbol" pitchFamily="18" charset="2"/>
              </a:rPr>
              <a:t>(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dirty="0">
                <a:sym typeface="Symbol" pitchFamily="18" charset="2"/>
              </a:rPr>
              <a:t> – </a:t>
            </a:r>
            <a:r>
              <a:rPr lang="en-US" altLang="en-US" i="1" dirty="0">
                <a:sym typeface="Symbol" pitchFamily="18" charset="2"/>
              </a:rPr>
              <a:t>x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Point-Slope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032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95400"/>
            <a:ext cx="7962900" cy="49530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altLang="en-US" dirty="0" smtClean="0"/>
              <a:t>Find an equation of the line with slope 3 that contains the point (2, 7).</a:t>
            </a:r>
          </a:p>
          <a:p>
            <a:pPr>
              <a:lnSpc>
                <a:spcPct val="90000"/>
              </a:lnSpc>
            </a:pPr>
            <a:r>
              <a:rPr lang="en-US" altLang="en-US" b="1" dirty="0" smtClean="0"/>
              <a:t>Solution</a:t>
            </a:r>
            <a:r>
              <a:rPr lang="en-US" altLang="en-US" dirty="0" smtClean="0"/>
              <a:t>  </a:t>
            </a: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solidFill>
                  <a:srgbClr val="0000CC"/>
                </a:solidFill>
              </a:rPr>
              <a:t>Using the Point-Slope Equation </a:t>
            </a:r>
          </a:p>
          <a:p>
            <a:pPr marL="0" indent="0">
              <a:lnSpc>
                <a:spcPct val="90000"/>
              </a:lnSpc>
            </a:pPr>
            <a:r>
              <a:rPr lang="en-US" altLang="en-US" dirty="0" smtClean="0"/>
              <a:t>The point (2, 7) is considered to be </a:t>
            </a:r>
            <a:r>
              <a:rPr lang="en-US" altLang="en-US" dirty="0" smtClean="0">
                <a:sym typeface="Symbol" pitchFamily="18" charset="2"/>
              </a:rPr>
              <a:t>(</a:t>
            </a:r>
            <a:r>
              <a:rPr lang="en-US" altLang="en-US" i="1" dirty="0" smtClean="0">
                <a:sym typeface="Symbol" pitchFamily="18" charset="2"/>
              </a:rPr>
              <a:t>x</a:t>
            </a:r>
            <a:r>
              <a:rPr lang="en-US" altLang="en-US" baseline="-25000" dirty="0" smtClean="0">
                <a:sym typeface="Symbol" pitchFamily="18" charset="2"/>
              </a:rPr>
              <a:t>1</a:t>
            </a:r>
            <a:r>
              <a:rPr lang="en-US" altLang="en-US" dirty="0" smtClean="0">
                <a:sym typeface="Symbol" pitchFamily="18" charset="2"/>
              </a:rPr>
              <a:t>, </a:t>
            </a:r>
            <a:r>
              <a:rPr lang="en-US" altLang="en-US" i="1" dirty="0" smtClean="0">
                <a:sym typeface="Symbol" pitchFamily="18" charset="2"/>
              </a:rPr>
              <a:t>y</a:t>
            </a:r>
            <a:r>
              <a:rPr lang="en-US" altLang="en-US" baseline="-25000" dirty="0" smtClean="0">
                <a:sym typeface="Symbol" pitchFamily="18" charset="2"/>
              </a:rPr>
              <a:t>1</a:t>
            </a:r>
            <a:r>
              <a:rPr lang="en-US" altLang="en-US" dirty="0" smtClean="0">
                <a:sym typeface="Symbol" pitchFamily="18" charset="2"/>
              </a:rPr>
              <a:t>), and 3 to be the slope </a:t>
            </a:r>
            <a:r>
              <a:rPr lang="en-US" altLang="en-US" i="1" dirty="0" smtClean="0">
                <a:sym typeface="Symbol" pitchFamily="18" charset="2"/>
              </a:rPr>
              <a:t>m.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i="1" dirty="0" smtClean="0"/>
              <a:t>         y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y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</a:t>
            </a:r>
            <a:r>
              <a:rPr lang="en-US" altLang="en-US" i="1" dirty="0" smtClean="0"/>
              <a:t>x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 </a:t>
            </a:r>
            <a:r>
              <a:rPr lang="en-US" altLang="en-US" i="1" dirty="0" smtClean="0"/>
              <a:t>     </a:t>
            </a:r>
            <a:r>
              <a:rPr lang="en-US" altLang="en-US" sz="2000" dirty="0" smtClean="0">
                <a:solidFill>
                  <a:srgbClr val="E60000"/>
                </a:solidFill>
              </a:rPr>
              <a:t>Point-slope equation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hlink"/>
                </a:solidFill>
                <a:latin typeface="Arial" charset="0"/>
              </a:rPr>
              <a:t>	       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– 7 = 3(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2)</a:t>
            </a:r>
            <a:r>
              <a:rPr lang="en-US" altLang="en-US" sz="2000" dirty="0" smtClean="0">
                <a:solidFill>
                  <a:schemeClr val="hlink"/>
                </a:solidFill>
                <a:latin typeface="Arial" charset="0"/>
              </a:rPr>
              <a:t>	  </a:t>
            </a:r>
            <a:r>
              <a:rPr lang="en-US" altLang="en-US" sz="2000" dirty="0" smtClean="0">
                <a:solidFill>
                  <a:srgbClr val="E60000"/>
                </a:solidFill>
              </a:rPr>
              <a:t>Substituting </a:t>
            </a:r>
          </a:p>
          <a:p>
            <a:pPr>
              <a:lnSpc>
                <a:spcPct val="90000"/>
              </a:lnSpc>
            </a:pPr>
            <a:r>
              <a:rPr lang="en-US" altLang="en-US" i="1" dirty="0" smtClean="0"/>
              <a:t>          y – </a:t>
            </a:r>
            <a:r>
              <a:rPr lang="en-US" altLang="en-US" dirty="0" smtClean="0"/>
              <a:t>7 = 3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6 	</a:t>
            </a:r>
            <a:r>
              <a:rPr lang="en-US" altLang="en-US" dirty="0" smtClean="0">
                <a:solidFill>
                  <a:srgbClr val="E60000"/>
                </a:solidFill>
              </a:rPr>
              <a:t> </a:t>
            </a:r>
            <a:r>
              <a:rPr lang="en-US" altLang="en-US" sz="2000" dirty="0" smtClean="0">
                <a:solidFill>
                  <a:srgbClr val="E60000"/>
                </a:solidFill>
              </a:rPr>
              <a:t> Simplifying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               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3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+ 1</a:t>
            </a:r>
            <a:endParaRPr lang="en-US" altLang="en-US" sz="2000" i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equation is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3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+ 1.</a:t>
            </a:r>
          </a:p>
        </p:txBody>
      </p:sp>
    </p:spTree>
    <p:extLst>
      <p:ext uri="{BB962C8B-B14F-4D97-AF65-F5344CB8AC3E}">
        <p14:creationId xmlns:p14="http://schemas.microsoft.com/office/powerpoint/2010/main" val="4160377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 smtClean="0">
                <a:solidFill>
                  <a:srgbClr val="0000CC"/>
                </a:solidFill>
              </a:rPr>
              <a:t>Using the Slope-Intercept Equation:</a:t>
            </a:r>
          </a:p>
          <a:p>
            <a:r>
              <a:rPr lang="en-US" altLang="en-US" dirty="0" smtClean="0"/>
              <a:t>The point (2, 7) is on the line, so it is a solution.</a:t>
            </a:r>
          </a:p>
          <a:p>
            <a:r>
              <a:rPr lang="en-US" altLang="en-US" dirty="0" smtClean="0"/>
              <a:t>We can substitute 2 for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7 for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and solve for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	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E60000"/>
                </a:solidFill>
              </a:rPr>
              <a:t>3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b      </a:t>
            </a:r>
            <a:r>
              <a:rPr lang="en-US" altLang="en-US" sz="2000" dirty="0" smtClean="0">
                <a:solidFill>
                  <a:srgbClr val="E60000"/>
                </a:solidFill>
              </a:rPr>
              <a:t>Substituting 3 for </a:t>
            </a:r>
            <a:r>
              <a:rPr lang="en-US" altLang="en-US" sz="2000" i="1" dirty="0" smtClean="0">
                <a:solidFill>
                  <a:srgbClr val="E60000"/>
                </a:solidFill>
              </a:rPr>
              <a:t>m</a:t>
            </a:r>
            <a:r>
              <a:rPr lang="en-US" altLang="en-US" sz="2000" dirty="0" smtClean="0">
                <a:solidFill>
                  <a:srgbClr val="E60000"/>
                </a:solidFill>
              </a:rPr>
              <a:t>.</a:t>
            </a:r>
          </a:p>
          <a:p>
            <a:r>
              <a:rPr lang="en-US" altLang="en-US" dirty="0" smtClean="0"/>
              <a:t>          </a:t>
            </a:r>
            <a:r>
              <a:rPr lang="en-US" altLang="en-US" dirty="0" smtClean="0">
                <a:solidFill>
                  <a:srgbClr val="E60000"/>
                </a:solidFill>
              </a:rPr>
              <a:t>7</a:t>
            </a:r>
            <a:r>
              <a:rPr lang="en-US" altLang="en-US" dirty="0" smtClean="0"/>
              <a:t> = 3(</a:t>
            </a:r>
            <a:r>
              <a:rPr lang="en-US" altLang="en-US" dirty="0" smtClean="0">
                <a:solidFill>
                  <a:srgbClr val="E60000"/>
                </a:solidFill>
              </a:rPr>
              <a:t>2</a:t>
            </a:r>
            <a:r>
              <a:rPr lang="en-US" altLang="en-US" dirty="0" smtClean="0"/>
              <a:t>) + </a:t>
            </a:r>
            <a:r>
              <a:rPr lang="en-US" altLang="en-US" i="1" dirty="0" smtClean="0"/>
              <a:t>b   </a:t>
            </a:r>
            <a:r>
              <a:rPr lang="en-US" altLang="en-US" sz="2000" dirty="0" smtClean="0">
                <a:solidFill>
                  <a:srgbClr val="E60000"/>
                </a:solidFill>
              </a:rPr>
              <a:t>Substituting 2 for </a:t>
            </a:r>
            <a:r>
              <a:rPr lang="en-US" altLang="en-US" sz="2000" i="1" dirty="0" smtClean="0">
                <a:solidFill>
                  <a:srgbClr val="E60000"/>
                </a:solidFill>
              </a:rPr>
              <a:t>x</a:t>
            </a:r>
            <a:r>
              <a:rPr lang="en-US" altLang="en-US" sz="2000" dirty="0" smtClean="0">
                <a:solidFill>
                  <a:srgbClr val="E60000"/>
                </a:solidFill>
              </a:rPr>
              <a:t> and 7 for </a:t>
            </a:r>
            <a:r>
              <a:rPr lang="en-US" altLang="en-US" sz="2000" i="1" dirty="0" smtClean="0">
                <a:solidFill>
                  <a:srgbClr val="E60000"/>
                </a:solidFill>
              </a:rPr>
              <a:t>y</a:t>
            </a:r>
            <a:endParaRPr lang="en-US" altLang="en-US" sz="2000" dirty="0" smtClean="0">
              <a:solidFill>
                <a:srgbClr val="E60000"/>
              </a:solidFill>
            </a:endParaRPr>
          </a:p>
          <a:p>
            <a:r>
              <a:rPr lang="en-US" altLang="en-US" dirty="0" smtClean="0"/>
              <a:t>          7 = 6 + </a:t>
            </a:r>
            <a:r>
              <a:rPr lang="en-US" altLang="en-US" i="1" dirty="0" smtClean="0"/>
              <a:t>b</a:t>
            </a:r>
            <a:endParaRPr lang="en-US" altLang="en-US" dirty="0" smtClean="0"/>
          </a:p>
          <a:p>
            <a:r>
              <a:rPr lang="en-US" altLang="en-US" dirty="0" smtClean="0"/>
              <a:t>          1 = </a:t>
            </a:r>
            <a:r>
              <a:rPr lang="en-US" altLang="en-US" i="1" dirty="0" smtClean="0"/>
              <a:t>b		 </a:t>
            </a:r>
            <a:r>
              <a:rPr lang="en-US" altLang="en-US" sz="2000" dirty="0" smtClean="0">
                <a:solidFill>
                  <a:srgbClr val="E60000"/>
                </a:solidFill>
              </a:rPr>
              <a:t>Solving for </a:t>
            </a:r>
            <a:r>
              <a:rPr lang="en-US" altLang="en-US" sz="2000" i="1" dirty="0" smtClean="0">
                <a:solidFill>
                  <a:srgbClr val="E60000"/>
                </a:solidFill>
              </a:rPr>
              <a:t>b</a:t>
            </a:r>
          </a:p>
          <a:p>
            <a:r>
              <a:rPr lang="en-US" altLang="en-US" dirty="0" smtClean="0"/>
              <a:t>The equation is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3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+ 1.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2800" y="281268"/>
            <a:ext cx="2005012" cy="6858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(</a:t>
            </a:r>
            <a:r>
              <a:rPr lang="en-US" altLang="en-US" dirty="0" err="1" smtClean="0">
                <a:latin typeface="Arial" charset="0"/>
                <a:cs typeface="Arial" charset="0"/>
              </a:rPr>
              <a:t>cont</a:t>
            </a:r>
            <a:r>
              <a:rPr lang="en-US" altLang="en-US" dirty="0" smtClean="0">
                <a:latin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7646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1963" y="1143000"/>
            <a:ext cx="8148637" cy="4495800"/>
          </a:xfrm>
        </p:spPr>
        <p:txBody>
          <a:bodyPr/>
          <a:lstStyle/>
          <a:p>
            <a:pPr>
              <a:defRPr/>
            </a:pPr>
            <a:endParaRPr lang="en-US" altLang="en-US" sz="2600" dirty="0" smtClean="0"/>
          </a:p>
          <a:p>
            <a:pPr marL="0" indent="0">
              <a:defRPr/>
            </a:pPr>
            <a:r>
              <a:rPr lang="en-US" altLang="en-US" sz="2600" dirty="0" smtClean="0"/>
              <a:t>Find an equation of the line containing the points (2, 2) and (</a:t>
            </a:r>
            <a:r>
              <a:rPr lang="en-US" altLang="en-US" sz="2600" dirty="0" smtClean="0">
                <a:sym typeface="Symbol" pitchFamily="18" charset="2"/>
              </a:rPr>
              <a:t>6, 4).</a:t>
            </a:r>
          </a:p>
          <a:p>
            <a:pPr>
              <a:defRPr/>
            </a:pPr>
            <a:endParaRPr lang="en-US" altLang="en-US" sz="2600" b="1" dirty="0" smtClean="0">
              <a:sym typeface="Symbol" pitchFamily="18" charset="2"/>
            </a:endParaRPr>
          </a:p>
          <a:p>
            <a:pPr>
              <a:defRPr/>
            </a:pPr>
            <a:endParaRPr lang="en-US" altLang="en-US" sz="2600" b="1" dirty="0" smtClean="0">
              <a:sym typeface="Symbol" pitchFamily="18" charset="2"/>
            </a:endParaRPr>
          </a:p>
          <a:p>
            <a:pPr>
              <a:defRPr/>
            </a:pPr>
            <a:r>
              <a:rPr lang="en-US" altLang="en-US" sz="2600" b="1" dirty="0" smtClean="0">
                <a:sym typeface="Symbol" pitchFamily="18" charset="2"/>
              </a:rPr>
              <a:t>Solution  </a:t>
            </a:r>
            <a:r>
              <a:rPr lang="en-US" altLang="en-US" sz="2600" dirty="0" smtClean="0">
                <a:sym typeface="Symbol" pitchFamily="18" charset="2"/>
              </a:rPr>
              <a:t>First, we find the slope:</a:t>
            </a:r>
          </a:p>
          <a:p>
            <a:pPr>
              <a:defRPr/>
            </a:pPr>
            <a:endParaRPr lang="en-US" altLang="en-US" sz="2600" dirty="0" smtClean="0">
              <a:sym typeface="Symbol" pitchFamily="18" charset="2"/>
            </a:endParaRPr>
          </a:p>
          <a:p>
            <a:pPr>
              <a:defRPr/>
            </a:pPr>
            <a:endParaRPr lang="en-US" altLang="en-US" sz="2600" dirty="0" smtClean="0">
              <a:sym typeface="Symbol" pitchFamily="18" charset="2"/>
            </a:endParaRPr>
          </a:p>
          <a:p>
            <a:pPr>
              <a:defRPr/>
            </a:pPr>
            <a:r>
              <a:rPr lang="en-US" altLang="en-US" sz="2600" dirty="0" smtClean="0">
                <a:sym typeface="Symbol" pitchFamily="18" charset="2"/>
              </a:rPr>
              <a:t>	</a:t>
            </a:r>
            <a:endParaRPr lang="en-US" altLang="en-US" sz="2600" b="1" dirty="0" smtClean="0">
              <a:sym typeface="Symbol" pitchFamily="18" charset="2"/>
            </a:endParaRPr>
          </a:p>
        </p:txBody>
      </p:sp>
      <p:graphicFrame>
        <p:nvGraphicFramePr>
          <p:cNvPr id="8243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414424"/>
              </p:ext>
            </p:extLst>
          </p:nvPr>
        </p:nvGraphicFramePr>
        <p:xfrm>
          <a:off x="1676400" y="3927475"/>
          <a:ext cx="15081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27475"/>
                        <a:ext cx="150812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325" name="Object 5"/>
          <p:cNvGraphicFramePr>
            <a:graphicFrameLocks noChangeAspect="1"/>
          </p:cNvGraphicFramePr>
          <p:nvPr/>
        </p:nvGraphicFramePr>
        <p:xfrm>
          <a:off x="3276600" y="3927475"/>
          <a:ext cx="16176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Equation" r:id="rId5" imgW="748975" imgH="393529" progId="Equation.DSMT4">
                  <p:embed/>
                </p:oleObj>
              </mc:Choice>
              <mc:Fallback>
                <p:oleObj name="Equation" r:id="rId5" imgW="74897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27475"/>
                        <a:ext cx="16176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595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3" name="Rectangle 3"/>
          <p:cNvSpPr>
            <a:spLocks noGrp="1" noChangeArrowheads="1"/>
          </p:cNvSpPr>
          <p:nvPr>
            <p:ph idx="1"/>
          </p:nvPr>
        </p:nvSpPr>
        <p:spPr>
          <a:xfrm>
            <a:off x="504278" y="1247999"/>
            <a:ext cx="8163659" cy="4752528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CC"/>
                </a:solidFill>
                <a:sym typeface="Symbol" pitchFamily="18" charset="2"/>
              </a:rPr>
              <a:t>Point-Slope Equation:  </a:t>
            </a:r>
            <a:r>
              <a:rPr lang="en-US" altLang="en-US" dirty="0" smtClean="0">
                <a:sym typeface="Symbol" pitchFamily="18" charset="2"/>
              </a:rPr>
              <a:t>Choose either point, we choose (2, 2) and substitute.</a:t>
            </a:r>
          </a:p>
          <a:p>
            <a:r>
              <a:rPr lang="en-US" altLang="en-US" dirty="0" smtClean="0">
                <a:sym typeface="Symbol" pitchFamily="18" charset="2"/>
              </a:rPr>
              <a:t>	</a:t>
            </a:r>
            <a:endParaRPr lang="en-US" altLang="en-US" b="1" dirty="0" smtClean="0">
              <a:sym typeface="Symbol" pitchFamily="18" charset="2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3429000" y="228600"/>
            <a:ext cx="1930400" cy="6858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(</a:t>
            </a:r>
            <a:r>
              <a:rPr lang="en-US" altLang="en-US" dirty="0" err="1" smtClean="0">
                <a:latin typeface="Arial" charset="0"/>
                <a:cs typeface="Arial" charset="0"/>
              </a:rPr>
              <a:t>cont</a:t>
            </a:r>
            <a:r>
              <a:rPr lang="en-US" altLang="en-US" dirty="0" smtClean="0">
                <a:latin typeface="Arial" charset="0"/>
                <a:cs typeface="Arial" charset="0"/>
              </a:rPr>
              <a:t>)</a:t>
            </a:r>
          </a:p>
        </p:txBody>
      </p:sp>
      <p:graphicFrame>
        <p:nvGraphicFramePr>
          <p:cNvPr id="824326" name="Object 6"/>
          <p:cNvGraphicFramePr>
            <a:graphicFrameLocks noChangeAspect="1"/>
          </p:cNvGraphicFramePr>
          <p:nvPr/>
        </p:nvGraphicFramePr>
        <p:xfrm>
          <a:off x="928688" y="2300288"/>
          <a:ext cx="23574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1" name="Equation" r:id="rId3" imgW="1091726" imgH="228501" progId="Equation.DSMT4">
                  <p:embed/>
                </p:oleObj>
              </mc:Choice>
              <mc:Fallback>
                <p:oleObj name="Equation" r:id="rId3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300288"/>
                        <a:ext cx="235743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327" name="Object 7"/>
          <p:cNvGraphicFramePr>
            <a:graphicFrameLocks noChangeAspect="1"/>
          </p:cNvGraphicFramePr>
          <p:nvPr/>
        </p:nvGraphicFramePr>
        <p:xfrm>
          <a:off x="944563" y="2776538"/>
          <a:ext cx="216693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2" name="Equation" r:id="rId5" imgW="1002865" imgH="393529" progId="Equation.DSMT4">
                  <p:embed/>
                </p:oleObj>
              </mc:Choice>
              <mc:Fallback>
                <p:oleObj name="Equation" r:id="rId5" imgW="100286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2776538"/>
                        <a:ext cx="2166937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328" name="Object 8"/>
          <p:cNvGraphicFramePr>
            <a:graphicFrameLocks noChangeAspect="1"/>
          </p:cNvGraphicFramePr>
          <p:nvPr/>
        </p:nvGraphicFramePr>
        <p:xfrm>
          <a:off x="938213" y="3656013"/>
          <a:ext cx="200025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3" name="Equation" r:id="rId7" imgW="926698" imgH="393529" progId="Equation.DSMT4">
                  <p:embed/>
                </p:oleObj>
              </mc:Choice>
              <mc:Fallback>
                <p:oleObj name="Equation" r:id="rId7" imgW="92669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656013"/>
                        <a:ext cx="200025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329" name="Object 9"/>
          <p:cNvGraphicFramePr>
            <a:graphicFrameLocks noChangeAspect="1"/>
          </p:cNvGraphicFramePr>
          <p:nvPr/>
        </p:nvGraphicFramePr>
        <p:xfrm>
          <a:off x="1298575" y="4525963"/>
          <a:ext cx="19970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4" name="Equation" r:id="rId9" imgW="926698" imgH="393529" progId="Equation.DSMT4">
                  <p:embed/>
                </p:oleObj>
              </mc:Choice>
              <mc:Fallback>
                <p:oleObj name="Equation" r:id="rId9" imgW="92669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25963"/>
                        <a:ext cx="1997075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330" name="Object 10"/>
          <p:cNvGraphicFramePr>
            <a:graphicFrameLocks noChangeAspect="1"/>
          </p:cNvGraphicFramePr>
          <p:nvPr/>
        </p:nvGraphicFramePr>
        <p:xfrm>
          <a:off x="6424613" y="3419475"/>
          <a:ext cx="1560512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5" name="Equation" r:id="rId11" imgW="723586" imgH="393529" progId="Equation.DSMT4">
                  <p:embed/>
                </p:oleObj>
              </mc:Choice>
              <mc:Fallback>
                <p:oleObj name="Equation" r:id="rId11" imgW="72358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613" y="3419475"/>
                        <a:ext cx="1560512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4333" name="Text Box 13" descr="Pink tissue paper"/>
          <p:cNvSpPr txBox="1">
            <a:spLocks noChangeArrowheads="1"/>
          </p:cNvSpPr>
          <p:nvPr/>
        </p:nvSpPr>
        <p:spPr bwMode="auto">
          <a:xfrm>
            <a:off x="5243513" y="2870200"/>
            <a:ext cx="340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The equation of the line.</a:t>
            </a:r>
          </a:p>
        </p:txBody>
      </p:sp>
      <p:graphicFrame>
        <p:nvGraphicFramePr>
          <p:cNvPr id="824334" name="Object 14"/>
          <p:cNvGraphicFramePr>
            <a:graphicFrameLocks noChangeAspect="1"/>
          </p:cNvGraphicFramePr>
          <p:nvPr/>
        </p:nvGraphicFramePr>
        <p:xfrm>
          <a:off x="1143000" y="5441950"/>
          <a:ext cx="20510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6" name="Equation" r:id="rId14" imgW="952087" imgH="393529" progId="Equation.DSMT4">
                  <p:embed/>
                </p:oleObj>
              </mc:Choice>
              <mc:Fallback>
                <p:oleObj name="Equation" r:id="rId14" imgW="95208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41950"/>
                        <a:ext cx="205105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335" name="Object 15"/>
          <p:cNvGraphicFramePr>
            <a:graphicFrameLocks noChangeAspect="1"/>
          </p:cNvGraphicFramePr>
          <p:nvPr/>
        </p:nvGraphicFramePr>
        <p:xfrm>
          <a:off x="6400800" y="1946275"/>
          <a:ext cx="155733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7" name="Equation" r:id="rId16" imgW="723586" imgH="393529" progId="Equation.DSMT4">
                  <p:embed/>
                </p:oleObj>
              </mc:Choice>
              <mc:Fallback>
                <p:oleObj name="Equation" r:id="rId16" imgW="72358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46275"/>
                        <a:ext cx="1557338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6045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7260"/>
            <a:ext cx="8163659" cy="4752528"/>
          </a:xfrm>
        </p:spPr>
        <p:txBody>
          <a:bodyPr/>
          <a:lstStyle/>
          <a:p>
            <a:r>
              <a:rPr lang="en-US" altLang="en-US" sz="2600" dirty="0" smtClean="0">
                <a:solidFill>
                  <a:srgbClr val="0000CC"/>
                </a:solidFill>
                <a:sym typeface="Symbol" pitchFamily="18" charset="2"/>
              </a:rPr>
              <a:t>Slope-Intercept Equation:</a:t>
            </a:r>
            <a:r>
              <a:rPr lang="en-US" altLang="en-US" sz="2600" dirty="0" smtClean="0">
                <a:sym typeface="Symbol" pitchFamily="18" charset="2"/>
              </a:rPr>
              <a:t>  Use either point to find </a:t>
            </a:r>
            <a:r>
              <a:rPr lang="en-US" altLang="en-US" sz="2600" i="1" dirty="0" smtClean="0">
                <a:sym typeface="Symbol" pitchFamily="18" charset="2"/>
              </a:rPr>
              <a:t>b</a:t>
            </a:r>
            <a:r>
              <a:rPr lang="en-US" altLang="en-US" sz="2600" dirty="0" smtClean="0">
                <a:sym typeface="Symbol" pitchFamily="18" charset="2"/>
              </a:rPr>
              <a:t>, we choose (2, 2).</a:t>
            </a:r>
          </a:p>
          <a:p>
            <a:r>
              <a:rPr lang="en-US" altLang="en-US" sz="2600" dirty="0" smtClean="0">
                <a:sym typeface="Symbol" pitchFamily="18" charset="2"/>
              </a:rPr>
              <a:t>The slope is </a:t>
            </a:r>
          </a:p>
          <a:p>
            <a:r>
              <a:rPr lang="en-US" altLang="en-US" sz="2600" dirty="0" smtClean="0">
                <a:sym typeface="Symbol" pitchFamily="18" charset="2"/>
              </a:rPr>
              <a:t>	</a:t>
            </a:r>
            <a:endParaRPr lang="en-US" altLang="en-US" sz="2600" b="1" dirty="0" smtClean="0">
              <a:sym typeface="Symbol" pitchFamily="18" charset="2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17022" y="228600"/>
            <a:ext cx="1946275" cy="6858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(</a:t>
            </a:r>
            <a:r>
              <a:rPr lang="en-US" altLang="en-US" dirty="0" err="1" smtClean="0">
                <a:latin typeface="Arial" charset="0"/>
                <a:cs typeface="Arial" charset="0"/>
              </a:rPr>
              <a:t>cont</a:t>
            </a:r>
            <a:r>
              <a:rPr lang="en-US" altLang="en-US" dirty="0" smtClean="0">
                <a:latin typeface="Arial" charset="0"/>
                <a:cs typeface="Arial" charset="0"/>
              </a:rPr>
              <a:t>)</a:t>
            </a:r>
          </a:p>
        </p:txBody>
      </p:sp>
      <p:graphicFrame>
        <p:nvGraphicFramePr>
          <p:cNvPr id="143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506527"/>
              </p:ext>
            </p:extLst>
          </p:nvPr>
        </p:nvGraphicFramePr>
        <p:xfrm>
          <a:off x="2286840" y="1956593"/>
          <a:ext cx="4111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5" name="Equation" r:id="rId3" imgW="190417" imgH="393529" progId="Equation.DSMT4">
                  <p:embed/>
                </p:oleObj>
              </mc:Choice>
              <mc:Fallback>
                <p:oleObj name="Equation" r:id="rId3" imgW="19041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840" y="1956593"/>
                        <a:ext cx="411163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105959"/>
              </p:ext>
            </p:extLst>
          </p:nvPr>
        </p:nvGraphicFramePr>
        <p:xfrm>
          <a:off x="1463209" y="3172385"/>
          <a:ext cx="150812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6" name="Equation" r:id="rId5" imgW="698197" imgH="393529" progId="Equation.DSMT4">
                  <p:embed/>
                </p:oleObj>
              </mc:Choice>
              <mc:Fallback>
                <p:oleObj name="Equation" r:id="rId5" imgW="69819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209" y="3172385"/>
                        <a:ext cx="1508125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363467"/>
              </p:ext>
            </p:extLst>
          </p:nvPr>
        </p:nvGraphicFramePr>
        <p:xfrm>
          <a:off x="1380659" y="3934854"/>
          <a:ext cx="15906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7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659" y="3934854"/>
                        <a:ext cx="1590675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118480"/>
              </p:ext>
            </p:extLst>
          </p:nvPr>
        </p:nvGraphicFramePr>
        <p:xfrm>
          <a:off x="1420906" y="4705351"/>
          <a:ext cx="12604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8" name="Equation" r:id="rId9" imgW="583947" imgH="393529" progId="Equation.DSMT4">
                  <p:embed/>
                </p:oleObj>
              </mc:Choice>
              <mc:Fallback>
                <p:oleObj name="Equation" r:id="rId9" imgW="58394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906" y="4705351"/>
                        <a:ext cx="1260475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147542"/>
              </p:ext>
            </p:extLst>
          </p:nvPr>
        </p:nvGraphicFramePr>
        <p:xfrm>
          <a:off x="1429871" y="5423891"/>
          <a:ext cx="79375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9" name="Equation" r:id="rId11" imgW="368140" imgH="393529" progId="Equation.DSMT4">
                  <p:embed/>
                </p:oleObj>
              </mc:Choice>
              <mc:Fallback>
                <p:oleObj name="Equation" r:id="rId11" imgW="36814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871" y="5423891"/>
                        <a:ext cx="79375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06" name="Object 10"/>
          <p:cNvGraphicFramePr>
            <a:graphicFrameLocks noChangeAspect="1"/>
          </p:cNvGraphicFramePr>
          <p:nvPr/>
        </p:nvGraphicFramePr>
        <p:xfrm>
          <a:off x="6445250" y="5551488"/>
          <a:ext cx="1560513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0" name="Equation" r:id="rId13" imgW="723586" imgH="393529" progId="Equation.DSMT4">
                  <p:embed/>
                </p:oleObj>
              </mc:Choice>
              <mc:Fallback>
                <p:oleObj name="Equation" r:id="rId13" imgW="72358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5551488"/>
                        <a:ext cx="1560513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307" name="Text Box 11" descr="Pink tissue paper"/>
          <p:cNvSpPr txBox="1">
            <a:spLocks noChangeArrowheads="1"/>
          </p:cNvSpPr>
          <p:nvPr/>
        </p:nvSpPr>
        <p:spPr bwMode="auto">
          <a:xfrm>
            <a:off x="3217022" y="4093975"/>
            <a:ext cx="38862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 dirty="0">
                <a:solidFill>
                  <a:srgbClr val="E60000"/>
                </a:solidFill>
              </a:rPr>
              <a:t>Substituting 2 for </a:t>
            </a:r>
            <a:r>
              <a:rPr lang="en-US" altLang="en-US" sz="2200" i="1" dirty="0">
                <a:solidFill>
                  <a:srgbClr val="E60000"/>
                </a:solidFill>
              </a:rPr>
              <a:t>x</a:t>
            </a:r>
            <a:r>
              <a:rPr lang="en-US" altLang="en-US" sz="2200" dirty="0">
                <a:solidFill>
                  <a:srgbClr val="E60000"/>
                </a:solidFill>
              </a:rPr>
              <a:t> and 2 for </a:t>
            </a:r>
            <a:r>
              <a:rPr lang="en-US" altLang="en-US" sz="2200" i="1" dirty="0">
                <a:solidFill>
                  <a:srgbClr val="E60000"/>
                </a:solidFill>
              </a:rPr>
              <a:t>y</a:t>
            </a:r>
            <a:endParaRPr lang="en-US" altLang="en-US" sz="2200" dirty="0">
              <a:solidFill>
                <a:srgbClr val="E60000"/>
              </a:solidFill>
            </a:endParaRPr>
          </a:p>
        </p:txBody>
      </p:sp>
      <p:sp>
        <p:nvSpPr>
          <p:cNvPr id="823308" name="Text Box 12" descr="Pink tissue paper"/>
          <p:cNvSpPr txBox="1">
            <a:spLocks noChangeArrowheads="1"/>
          </p:cNvSpPr>
          <p:nvPr/>
        </p:nvSpPr>
        <p:spPr bwMode="auto">
          <a:xfrm>
            <a:off x="3086100" y="5192713"/>
            <a:ext cx="167322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E60000"/>
                </a:solidFill>
              </a:rPr>
              <a:t>Solving for </a:t>
            </a:r>
            <a:r>
              <a:rPr lang="en-US" altLang="en-US" sz="2200" i="1">
                <a:solidFill>
                  <a:srgbClr val="E60000"/>
                </a:solidFill>
              </a:rPr>
              <a:t>b</a:t>
            </a:r>
            <a:endParaRPr lang="en-US" altLang="en-US" sz="2200">
              <a:solidFill>
                <a:srgbClr val="E60000"/>
              </a:solidFill>
            </a:endParaRPr>
          </a:p>
        </p:txBody>
      </p:sp>
      <p:sp>
        <p:nvSpPr>
          <p:cNvPr id="823309" name="Text Box 13" descr="Pink tissue paper"/>
          <p:cNvSpPr txBox="1">
            <a:spLocks noChangeArrowheads="1"/>
          </p:cNvSpPr>
          <p:nvPr/>
        </p:nvSpPr>
        <p:spPr bwMode="auto">
          <a:xfrm>
            <a:off x="4903788" y="5097463"/>
            <a:ext cx="340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10000"/>
              </a:spcBef>
              <a:buClr>
                <a:srgbClr val="CC0066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F0C200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C0066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The equation of the line.</a:t>
            </a:r>
          </a:p>
        </p:txBody>
      </p:sp>
      <p:graphicFrame>
        <p:nvGraphicFramePr>
          <p:cNvPr id="8233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135267"/>
              </p:ext>
            </p:extLst>
          </p:nvPr>
        </p:nvGraphicFramePr>
        <p:xfrm>
          <a:off x="1429871" y="2743200"/>
          <a:ext cx="14525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1" name="Equation" r:id="rId16" imgW="672808" imgH="203112" progId="Equation.DSMT4">
                  <p:embed/>
                </p:oleObj>
              </mc:Choice>
              <mc:Fallback>
                <p:oleObj name="Equation" r:id="rId16" imgW="67280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871" y="2743200"/>
                        <a:ext cx="145256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985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307" grpId="0"/>
      <p:bldP spid="823308" grpId="0"/>
      <p:bldP spid="82330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chemeClr val="hlink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4600</TotalTime>
  <Words>591</Words>
  <Application>Microsoft Office PowerPoint</Application>
  <PresentationFormat>Letter Paper (8.5x11 in)</PresentationFormat>
  <Paragraphs>100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Blends</vt:lpstr>
      <vt:lpstr>Equation</vt:lpstr>
      <vt:lpstr>PowerPoint Presentation</vt:lpstr>
      <vt:lpstr>2.7  FINDING EQUATIONS OF LINES; APPLICATIONS</vt:lpstr>
      <vt:lpstr>PowerPoint Presentation</vt:lpstr>
      <vt:lpstr>Point-Slope Equation</vt:lpstr>
      <vt:lpstr>PowerPoint Presentation</vt:lpstr>
      <vt:lpstr>(cont)</vt:lpstr>
      <vt:lpstr>PowerPoint Presentation</vt:lpstr>
      <vt:lpstr>(cont)</vt:lpstr>
      <vt:lpstr>(cont)</vt:lpstr>
      <vt:lpstr>PowerPoint Presentation</vt:lpstr>
      <vt:lpstr>PowerPoint Presentation</vt:lpstr>
      <vt:lpstr>(cont)</vt:lpstr>
      <vt:lpstr>PowerPoint Presentation</vt:lpstr>
      <vt:lpstr>(cont)</vt:lpstr>
    </vt:vector>
  </TitlesOfParts>
  <Company>2017 Pearson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Algebra with Intermediate Algebra</dc:title>
  <dc:subject>Chapter 2</dc:subject>
  <dc:creator>Beecher, Penna, Johnson,Bittinger</dc:creator>
  <cp:lastModifiedBy>Dennis Jarvis</cp:lastModifiedBy>
  <cp:revision>219</cp:revision>
  <cp:lastPrinted>2001-11-04T00:51:13Z</cp:lastPrinted>
  <dcterms:created xsi:type="dcterms:W3CDTF">2005-02-25T19:46:41Z</dcterms:created>
  <dcterms:modified xsi:type="dcterms:W3CDTF">2016-09-22T04:31:54Z</dcterms:modified>
</cp:coreProperties>
</file>