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849" r:id="rId2"/>
    <p:sldId id="1014" r:id="rId3"/>
    <p:sldId id="1367" r:id="rId4"/>
    <p:sldId id="1368" r:id="rId5"/>
    <p:sldId id="1369" r:id="rId6"/>
    <p:sldId id="1370" r:id="rId7"/>
    <p:sldId id="1371" r:id="rId8"/>
    <p:sldId id="1372" r:id="rId9"/>
    <p:sldId id="1373" r:id="rId10"/>
    <p:sldId id="1374" r:id="rId11"/>
    <p:sldId id="1375" r:id="rId12"/>
    <p:sldId id="1376" r:id="rId13"/>
    <p:sldId id="1377" r:id="rId14"/>
    <p:sldId id="1378" r:id="rId15"/>
    <p:sldId id="1379" r:id="rId16"/>
  </p:sldIdLst>
  <p:sldSz cx="9144000" cy="6858000" type="letter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29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33FF"/>
    <a:srgbClr val="A72CDE"/>
    <a:srgbClr val="2BCEDF"/>
    <a:srgbClr val="F8BE1A"/>
    <a:srgbClr val="F6DC1C"/>
    <a:srgbClr val="B2B2B2"/>
    <a:srgbClr val="3366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57" autoAdjust="0"/>
    <p:restoredTop sz="94660"/>
  </p:normalViewPr>
  <p:slideViewPr>
    <p:cSldViewPr snapToObjects="1">
      <p:cViewPr varScale="1">
        <p:scale>
          <a:sx n="104" d="100"/>
          <a:sy n="104" d="100"/>
        </p:scale>
        <p:origin x="-552" y="-90"/>
      </p:cViewPr>
      <p:guideLst>
        <p:guide orient="horz" pos="129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540" y="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7A61439E-C80C-4091-A661-2F276651421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37083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noProof="0"/>
              <a:t>Click to edit Master text styles</a:t>
            </a:r>
          </a:p>
          <a:p>
            <a:pPr lvl="1"/>
            <a:r>
              <a:rPr lang="en-CA" altLang="en-US" noProof="0"/>
              <a:t>Second level</a:t>
            </a:r>
          </a:p>
          <a:p>
            <a:pPr lvl="2"/>
            <a:r>
              <a:rPr lang="en-CA" altLang="en-US" noProof="0"/>
              <a:t>Third level</a:t>
            </a:r>
          </a:p>
          <a:p>
            <a:pPr lvl="3"/>
            <a:r>
              <a:rPr lang="en-CA" altLang="en-US" noProof="0"/>
              <a:t>Fourth level</a:t>
            </a:r>
          </a:p>
          <a:p>
            <a:pPr lvl="4"/>
            <a:r>
              <a:rPr lang="en-CA" altLang="en-US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D43DA3F1-9E43-495D-A40C-5FD52B3BF181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927900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gray">
          <a:xfrm>
            <a:off x="0" y="6407150"/>
            <a:ext cx="9144000" cy="457200"/>
          </a:xfrm>
          <a:prstGeom prst="rect">
            <a:avLst/>
          </a:prstGeom>
          <a:solidFill>
            <a:srgbClr val="3643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5" name="TextBox 9"/>
          <p:cNvSpPr txBox="1">
            <a:spLocks noChangeArrowheads="1"/>
          </p:cNvSpPr>
          <p:nvPr userDrawn="1"/>
        </p:nvSpPr>
        <p:spPr bwMode="auto">
          <a:xfrm>
            <a:off x="4060825" y="6496050"/>
            <a:ext cx="30257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>
                <a:solidFill>
                  <a:srgbClr val="D9D9D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Copyright © 2017 Pearson Education, Inc.</a:t>
            </a:r>
          </a:p>
        </p:txBody>
      </p:sp>
      <p:sp>
        <p:nvSpPr>
          <p:cNvPr id="6" name="TextBox 10"/>
          <p:cNvSpPr txBox="1">
            <a:spLocks noChangeArrowheads="1"/>
          </p:cNvSpPr>
          <p:nvPr userDrawn="1"/>
        </p:nvSpPr>
        <p:spPr bwMode="auto">
          <a:xfrm>
            <a:off x="8523288" y="6453188"/>
            <a:ext cx="6207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FBF5EA"/>
                </a:solidFill>
              </a:rPr>
              <a:t> </a:t>
            </a:r>
            <a:fld id="{93BAF8E0-451B-4194-BA37-8460A743CBE5}" type="slidenum">
              <a:rPr lang="en-US" altLang="en-US" sz="1800">
                <a:solidFill>
                  <a:srgbClr val="FBF5EA"/>
                </a:solidFill>
              </a:rPr>
              <a:pPr eaLnBrk="1" hangingPunct="1">
                <a:spcBef>
                  <a:spcPct val="50000"/>
                </a:spcBef>
              </a:pPr>
              <a:t>‹#›</a:t>
            </a:fld>
            <a:endParaRPr lang="en-US" altLang="en-US" sz="1800">
              <a:solidFill>
                <a:srgbClr val="FBF5EA"/>
              </a:solidFill>
            </a:endParaRPr>
          </a:p>
        </p:txBody>
      </p:sp>
      <p:pic>
        <p:nvPicPr>
          <p:cNvPr id="7" name="Shape 40"/>
          <p:cNvPicPr preferRelativeResize="0"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3" y="6472238"/>
            <a:ext cx="108267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1735138" y="6519863"/>
            <a:ext cx="1998662" cy="260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1100" b="1" spc="205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ALWAYS LEARNING</a:t>
            </a:r>
            <a:endParaRPr lang="en-US" sz="110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126" name="Rectangle 30"/>
          <p:cNvSpPr>
            <a:spLocks noGrp="1" noChangeArrowheads="1"/>
          </p:cNvSpPr>
          <p:nvPr>
            <p:ph type="ctrTitle" sz="quarter"/>
          </p:nvPr>
        </p:nvSpPr>
        <p:spPr>
          <a:xfrm>
            <a:off x="749239" y="228600"/>
            <a:ext cx="6618287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</a:extLst>
        </p:spPr>
        <p:txBody>
          <a:bodyPr anchor="ctr"/>
          <a:lstStyle>
            <a:lvl1pPr>
              <a:defRPr b="1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US" altLang="en-US" noProof="0" dirty="0"/>
              <a:t>Click to edit Master title style</a:t>
            </a:r>
          </a:p>
        </p:txBody>
      </p:sp>
      <p:sp>
        <p:nvSpPr>
          <p:cNvPr id="4134" name="Rectangle 3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28675" y="1874838"/>
            <a:ext cx="7315200" cy="4197350"/>
          </a:xfrm>
          <a:extLst>
            <a:ext uri="{909E8E84-426E-40DD-AFC4-6F175D3DCCD1}">
              <a14:hiddenFill xmlns:a14="http://schemas.microsoft.com/office/drawing/2010/main">
                <a:solidFill>
                  <a:srgbClr val="F3E39F"/>
                </a:solidFill>
              </a14:hiddenFill>
            </a:ext>
          </a:extLst>
        </p:spPr>
        <p:txBody>
          <a:bodyPr/>
          <a:lstStyle>
            <a:lvl1pPr marL="0" indent="0"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en-US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0626100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gray">
          <a:xfrm>
            <a:off x="0" y="1071563"/>
            <a:ext cx="9145588" cy="71437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5" name="Rectangle 12"/>
          <p:cNvSpPr>
            <a:spLocks noChangeArrowheads="1"/>
          </p:cNvSpPr>
          <p:nvPr userDrawn="1"/>
        </p:nvSpPr>
        <p:spPr bwMode="auto">
          <a:xfrm rot="2779465">
            <a:off x="401638" y="269875"/>
            <a:ext cx="565150" cy="520700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TextBox 13"/>
          <p:cNvSpPr txBox="1">
            <a:spLocks noChangeArrowheads="1"/>
          </p:cNvSpPr>
          <p:nvPr userDrawn="1"/>
        </p:nvSpPr>
        <p:spPr bwMode="auto">
          <a:xfrm>
            <a:off x="1219200" y="268288"/>
            <a:ext cx="2286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3600" b="1" dirty="0">
                <a:solidFill>
                  <a:schemeClr val="tx2"/>
                </a:solidFill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95872"/>
            <a:ext cx="8163659" cy="4752528"/>
          </a:xfrm>
        </p:spPr>
        <p:txBody>
          <a:bodyPr/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31457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xamp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 userDrawn="1"/>
        </p:nvSpPr>
        <p:spPr bwMode="gray">
          <a:xfrm>
            <a:off x="0" y="1147763"/>
            <a:ext cx="9145588" cy="71437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3" name="Rectangle 12"/>
          <p:cNvSpPr>
            <a:spLocks noChangeArrowheads="1"/>
          </p:cNvSpPr>
          <p:nvPr userDrawn="1"/>
        </p:nvSpPr>
        <p:spPr bwMode="auto">
          <a:xfrm rot="2779465">
            <a:off x="401638" y="269875"/>
            <a:ext cx="565150" cy="520700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4" name="TextBox 13"/>
          <p:cNvSpPr txBox="1">
            <a:spLocks noChangeArrowheads="1"/>
          </p:cNvSpPr>
          <p:nvPr userDrawn="1"/>
        </p:nvSpPr>
        <p:spPr bwMode="auto">
          <a:xfrm>
            <a:off x="1219200" y="268288"/>
            <a:ext cx="2286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3600" b="1" dirty="0">
                <a:solidFill>
                  <a:schemeClr val="tx2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94791877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787" y="342900"/>
            <a:ext cx="7974013" cy="685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gray">
          <a:xfrm>
            <a:off x="0" y="1071563"/>
            <a:ext cx="9145588" cy="71437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15653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72898"/>
            <a:ext cx="7974013" cy="685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2"/>
          <p:cNvSpPr>
            <a:spLocks noChangeArrowheads="1"/>
          </p:cNvSpPr>
          <p:nvPr userDrawn="1"/>
        </p:nvSpPr>
        <p:spPr bwMode="gray">
          <a:xfrm>
            <a:off x="0" y="1071563"/>
            <a:ext cx="9145588" cy="71437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74455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021779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97401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EXAMPLE</a:t>
            </a:r>
          </a:p>
        </p:txBody>
      </p:sp>
      <p:sp>
        <p:nvSpPr>
          <p:cNvPr id="1027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3113" y="1600200"/>
            <a:ext cx="79629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</p:txBody>
      </p:sp>
      <p:sp>
        <p:nvSpPr>
          <p:cNvPr id="1028" name="Rectangle 10"/>
          <p:cNvSpPr>
            <a:spLocks noChangeArrowheads="1"/>
          </p:cNvSpPr>
          <p:nvPr userDrawn="1"/>
        </p:nvSpPr>
        <p:spPr bwMode="gray">
          <a:xfrm>
            <a:off x="0" y="6407150"/>
            <a:ext cx="9144000" cy="457200"/>
          </a:xfrm>
          <a:prstGeom prst="rect">
            <a:avLst/>
          </a:prstGeom>
          <a:solidFill>
            <a:srgbClr val="3643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29" name="TextBox 16"/>
          <p:cNvSpPr txBox="1">
            <a:spLocks noChangeArrowheads="1"/>
          </p:cNvSpPr>
          <p:nvPr userDrawn="1"/>
        </p:nvSpPr>
        <p:spPr bwMode="auto">
          <a:xfrm>
            <a:off x="4060825" y="6496050"/>
            <a:ext cx="30257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>
                <a:solidFill>
                  <a:srgbClr val="D9D9D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Copyright © 2017 Pearson Education, Inc.</a:t>
            </a:r>
          </a:p>
        </p:txBody>
      </p:sp>
      <p:sp>
        <p:nvSpPr>
          <p:cNvPr id="1030" name="TextBox 17"/>
          <p:cNvSpPr txBox="1">
            <a:spLocks noChangeArrowheads="1"/>
          </p:cNvSpPr>
          <p:nvPr userDrawn="1"/>
        </p:nvSpPr>
        <p:spPr bwMode="auto">
          <a:xfrm>
            <a:off x="8523288" y="6453188"/>
            <a:ext cx="6207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FBF5EA"/>
                </a:solidFill>
              </a:rPr>
              <a:t> </a:t>
            </a:r>
            <a:fld id="{6B9FD895-5AD1-418D-9CF9-CD6371DE2721}" type="slidenum">
              <a:rPr lang="en-US" altLang="en-US" sz="1800">
                <a:solidFill>
                  <a:srgbClr val="FBF5EA"/>
                </a:solidFill>
              </a:rPr>
              <a:pPr eaLnBrk="1" hangingPunct="1">
                <a:spcBef>
                  <a:spcPct val="50000"/>
                </a:spcBef>
              </a:pPr>
              <a:t>‹#›</a:t>
            </a:fld>
            <a:endParaRPr lang="en-US" altLang="en-US" sz="1800">
              <a:solidFill>
                <a:srgbClr val="FBF5EA"/>
              </a:solidFill>
            </a:endParaRPr>
          </a:p>
        </p:txBody>
      </p:sp>
      <p:pic>
        <p:nvPicPr>
          <p:cNvPr id="1031" name="Shape 40"/>
          <p:cNvPicPr preferRelativeResize="0"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3" y="6472238"/>
            <a:ext cx="108267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 userDrawn="1"/>
        </p:nvSpPr>
        <p:spPr>
          <a:xfrm>
            <a:off x="1735138" y="6519863"/>
            <a:ext cx="1998662" cy="260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1100" b="1" spc="205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ALWAYS LEARNING</a:t>
            </a:r>
            <a:endParaRPr lang="en-US" sz="110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15" r:id="rId4"/>
    <p:sldLayoutId id="2147483716" r:id="rId5"/>
    <p:sldLayoutId id="2147483717" r:id="rId6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10000"/>
        </a:spcBef>
        <a:spcAft>
          <a:spcPct val="0"/>
        </a:spcAft>
        <a:buClr>
          <a:srgbClr val="CC0066"/>
        </a:buClr>
        <a:buSzPct val="60000"/>
        <a:buFont typeface="Wingdings" panose="05000000000000000000" pitchFamily="2" charset="2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F0C200"/>
        </a:buClr>
        <a:buSzPct val="55000"/>
        <a:buFont typeface="Wingdings" panose="05000000000000000000" pitchFamily="2" charset="2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CC0066"/>
        </a:buClr>
        <a:buSzPct val="50000"/>
        <a:buFont typeface="Wingdings" panose="05000000000000000000" pitchFamily="2" charset="2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F0C200"/>
        </a:buClr>
        <a:buSzPct val="55000"/>
        <a:buFont typeface="Wingdings" panose="05000000000000000000" pitchFamily="2" charset="2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CC0066"/>
        </a:buClr>
        <a:buSzPct val="50000"/>
        <a:buFont typeface="Wingdings" panose="05000000000000000000" pitchFamily="2" charset="2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CC0066"/>
        </a:buClr>
        <a:buSzPct val="50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CC0066"/>
        </a:buClr>
        <a:buSzPct val="50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CC0066"/>
        </a:buClr>
        <a:buSzPct val="50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CC0066"/>
        </a:buClr>
        <a:buSzPct val="50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990600"/>
            <a:ext cx="3781425" cy="1223963"/>
          </a:xfrm>
          <a:prstGeom prst="rect">
            <a:avLst/>
          </a:prstGeom>
          <a:noFill/>
        </p:spPr>
        <p:txBody>
          <a:bodyPr/>
          <a:lstStyle/>
          <a:p>
            <a:pPr algn="ctr" eaLnBrk="1" hangingPunct="1">
              <a:spcBef>
                <a:spcPct val="40000"/>
              </a:spcBef>
              <a:defRPr/>
            </a:pPr>
            <a:r>
              <a:rPr lang="en-GB" sz="4400" b="1" kern="0" dirty="0">
                <a:solidFill>
                  <a:schemeClr val="tx2"/>
                </a:solidFill>
                <a:ea typeface="+mj-ea"/>
                <a:cs typeface="+mn-cs"/>
              </a:rPr>
              <a:t>Chapter 7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2895600"/>
            <a:ext cx="3729038" cy="2016125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buSzPct val="80000"/>
              <a:buFont typeface="Verdana" pitchFamily="34" charset="0"/>
              <a:buNone/>
              <a:defRPr/>
            </a:pPr>
            <a:r>
              <a:rPr lang="en-US" sz="3600" b="1" kern="0" dirty="0">
                <a:solidFill>
                  <a:schemeClr val="tx2"/>
                </a:solidFill>
                <a:cs typeface="+mn-cs"/>
              </a:rPr>
              <a:t>Quadratic Functions and Equations</a:t>
            </a:r>
            <a:endParaRPr lang="en-GB" sz="3600" b="1" kern="0" dirty="0">
              <a:solidFill>
                <a:schemeClr val="tx2"/>
              </a:solidFill>
              <a:cs typeface="+mn-cs"/>
            </a:endParaRPr>
          </a:p>
        </p:txBody>
      </p:sp>
      <p:pic>
        <p:nvPicPr>
          <p:cNvPr id="717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00" y="533400"/>
            <a:ext cx="4276725" cy="547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860" name="Picture 3" descr="01_147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09800"/>
            <a:ext cx="4343400" cy="285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9861" name="Text Box 6"/>
          <p:cNvSpPr txBox="1">
            <a:spLocks noChangeArrowheads="1"/>
          </p:cNvSpPr>
          <p:nvPr/>
        </p:nvSpPr>
        <p:spPr bwMode="auto">
          <a:xfrm>
            <a:off x="381000" y="1356519"/>
            <a:ext cx="525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37931725" indent="-37474525"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Shrink  </a:t>
            </a:r>
            <a:r>
              <a:rPr lang="en-US" altLang="en-US" sz="3200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y</a:t>
            </a:r>
            <a:r>
              <a:rPr lang="en-US" altLang="en-US" sz="32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= </a:t>
            </a:r>
            <a:r>
              <a:rPr lang="en-US" altLang="en-US" sz="3200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sz="3200" baseline="30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3</a:t>
            </a:r>
            <a:r>
              <a:rPr lang="en-US" altLang="en-US" sz="32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– </a:t>
            </a:r>
            <a:r>
              <a:rPr lang="en-US" altLang="en-US" sz="3200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x  </a:t>
            </a:r>
            <a:r>
              <a:rPr lang="en-US" altLang="en-US" sz="32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vertically.</a:t>
            </a:r>
            <a:r>
              <a:rPr lang="en-US" altLang="en-US" sz="3200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</a:t>
            </a:r>
            <a:endParaRPr lang="en-US" altLang="en-US" sz="3200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81698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0884" name="Picture 5" descr="01_147_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362200"/>
            <a:ext cx="4419600" cy="278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0885" name="Text Box 6"/>
          <p:cNvSpPr txBox="1">
            <a:spLocks noChangeArrowheads="1"/>
          </p:cNvSpPr>
          <p:nvPr/>
        </p:nvSpPr>
        <p:spPr bwMode="auto">
          <a:xfrm>
            <a:off x="457200" y="1285754"/>
            <a:ext cx="8229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37931725" indent="-37474525"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Stretch and reflect </a:t>
            </a:r>
            <a:r>
              <a:rPr lang="en-US" altLang="en-US" sz="3200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y</a:t>
            </a:r>
            <a:r>
              <a:rPr lang="en-US" altLang="en-US" sz="32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= </a:t>
            </a:r>
            <a:r>
              <a:rPr lang="en-US" altLang="en-US" sz="3200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sz="3200" baseline="30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3</a:t>
            </a:r>
            <a:r>
              <a:rPr lang="en-US" altLang="en-US" sz="32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– </a:t>
            </a:r>
            <a:r>
              <a:rPr lang="en-US" altLang="en-US" sz="3200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x </a:t>
            </a:r>
            <a:r>
              <a:rPr lang="en-US" altLang="en-US" sz="32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across the </a:t>
            </a:r>
            <a:r>
              <a:rPr lang="en-US" altLang="en-US" sz="3200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sz="32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200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–axis.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endParaRPr lang="en-US" altLang="en-US" sz="1800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1425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Horizontal Stretching or Shrinking</a:t>
            </a:r>
          </a:p>
        </p:txBody>
      </p:sp>
      <p:sp>
        <p:nvSpPr>
          <p:cNvPr id="25190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The graph of </a:t>
            </a:r>
            <a:r>
              <a:rPr lang="en-US" altLang="en-US" sz="2800" i="1"/>
              <a:t>y</a:t>
            </a:r>
            <a:r>
              <a:rPr lang="en-US" altLang="en-US" sz="2800"/>
              <a:t> = </a:t>
            </a:r>
            <a:r>
              <a:rPr lang="en-US" altLang="en-US" sz="2800" i="1"/>
              <a:t>f</a:t>
            </a:r>
            <a:r>
              <a:rPr lang="en-US" altLang="en-US" sz="2800"/>
              <a:t>(</a:t>
            </a:r>
            <a:r>
              <a:rPr lang="en-US" altLang="en-US" sz="2800" i="1"/>
              <a:t>cx</a:t>
            </a:r>
            <a:r>
              <a:rPr lang="en-US" altLang="en-US" sz="2800"/>
              <a:t>) can be obtained from the graph of </a:t>
            </a:r>
            <a:r>
              <a:rPr lang="en-US" altLang="en-US" sz="2800" i="1"/>
              <a:t>y</a:t>
            </a:r>
            <a:r>
              <a:rPr lang="en-US" altLang="en-US" sz="2800"/>
              <a:t> = </a:t>
            </a:r>
            <a:r>
              <a:rPr lang="en-US" altLang="en-US" sz="2800" i="1"/>
              <a:t>f</a:t>
            </a:r>
            <a:r>
              <a:rPr lang="en-US" altLang="en-US" sz="2800"/>
              <a:t>(</a:t>
            </a:r>
            <a:r>
              <a:rPr lang="en-US" altLang="en-US" sz="2800" i="1"/>
              <a:t>x</a:t>
            </a:r>
            <a:r>
              <a:rPr lang="en-US" altLang="en-US" sz="2800"/>
              <a:t>) by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/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</a:t>
            </a:r>
            <a:r>
              <a:rPr lang="en-US" altLang="en-US" sz="2800" b="1"/>
              <a:t>shrinking horizontally </a:t>
            </a:r>
            <a:r>
              <a:rPr lang="en-US" altLang="en-US" sz="2800"/>
              <a:t>for |c| &gt; 1, or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</a:t>
            </a:r>
            <a:r>
              <a:rPr lang="en-US" altLang="en-US" sz="2800" b="1"/>
              <a:t>stretching horizontally </a:t>
            </a:r>
            <a:r>
              <a:rPr lang="en-US" altLang="en-US" sz="2800"/>
              <a:t>for 0 &lt; |</a:t>
            </a:r>
            <a:r>
              <a:rPr lang="en-US" altLang="en-US" sz="2800" i="1"/>
              <a:t>c| &lt; </a:t>
            </a:r>
            <a:r>
              <a:rPr lang="en-US" altLang="en-US" sz="2800"/>
              <a:t>1.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/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For </a:t>
            </a:r>
            <a:r>
              <a:rPr lang="en-US" altLang="en-US" sz="2800" i="1"/>
              <a:t>c</a:t>
            </a:r>
            <a:r>
              <a:rPr lang="en-US" altLang="en-US" sz="2800"/>
              <a:t> &lt; 0, the graph is also reflected across the </a:t>
            </a:r>
            <a:r>
              <a:rPr lang="en-US" altLang="en-US" sz="2800" i="1"/>
              <a:t>y</a:t>
            </a:r>
            <a:r>
              <a:rPr lang="en-US" altLang="en-US" sz="2800"/>
              <a:t>-axis.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/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(The </a:t>
            </a:r>
            <a:r>
              <a:rPr lang="en-US" altLang="en-US" sz="2800" i="1"/>
              <a:t>x</a:t>
            </a:r>
            <a:r>
              <a:rPr lang="en-US" altLang="en-US" sz="2800"/>
              <a:t>-coordinates of the graph of </a:t>
            </a:r>
            <a:r>
              <a:rPr lang="en-US" altLang="en-US" sz="2800" i="1"/>
              <a:t>y</a:t>
            </a:r>
            <a:r>
              <a:rPr lang="en-US" altLang="en-US" sz="2800"/>
              <a:t> = </a:t>
            </a:r>
            <a:r>
              <a:rPr lang="en-US" altLang="en-US" sz="2800" i="1"/>
              <a:t>f</a:t>
            </a:r>
            <a:r>
              <a:rPr lang="en-US" altLang="en-US" sz="2800"/>
              <a:t>(</a:t>
            </a:r>
            <a:r>
              <a:rPr lang="en-US" altLang="en-US" sz="2800" i="1"/>
              <a:t>cx</a:t>
            </a:r>
            <a:r>
              <a:rPr lang="en-US" altLang="en-US" sz="2800"/>
              <a:t>) can be obtained by dividing the </a:t>
            </a:r>
            <a:r>
              <a:rPr lang="en-US" altLang="en-US" sz="2800" i="1"/>
              <a:t>x</a:t>
            </a:r>
            <a:r>
              <a:rPr lang="en-US" altLang="en-US" sz="2800"/>
              <a:t>-coordinates of the graph of </a:t>
            </a:r>
            <a:r>
              <a:rPr lang="en-US" altLang="en-US" sz="2800" i="1"/>
              <a:t>y</a:t>
            </a:r>
            <a:r>
              <a:rPr lang="en-US" altLang="en-US" sz="2800"/>
              <a:t> = </a:t>
            </a:r>
            <a:r>
              <a:rPr lang="en-US" altLang="en-US" sz="2800" i="1"/>
              <a:t>f</a:t>
            </a:r>
            <a:r>
              <a:rPr lang="en-US" altLang="en-US" sz="2800"/>
              <a:t>(</a:t>
            </a:r>
            <a:r>
              <a:rPr lang="en-US" altLang="en-US" sz="2800" i="1"/>
              <a:t>x</a:t>
            </a:r>
            <a:r>
              <a:rPr lang="en-US" altLang="en-US" sz="2800"/>
              <a:t>) by </a:t>
            </a:r>
            <a:r>
              <a:rPr lang="en-US" altLang="en-US" sz="2800" i="1"/>
              <a:t>c</a:t>
            </a:r>
            <a:r>
              <a:rPr lang="en-US" altLang="en-US" sz="280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1093789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2932" name="Picture 5" descr="01_147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057400"/>
            <a:ext cx="4343400" cy="251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2933" name="Text Box 8"/>
          <p:cNvSpPr txBox="1">
            <a:spLocks noChangeArrowheads="1"/>
          </p:cNvSpPr>
          <p:nvPr/>
        </p:nvSpPr>
        <p:spPr bwMode="auto">
          <a:xfrm>
            <a:off x="685800" y="1295400"/>
            <a:ext cx="6629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37931725" indent="-37474525"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Shrink  </a:t>
            </a:r>
            <a:r>
              <a:rPr lang="en-US" altLang="en-US" sz="3200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y</a:t>
            </a:r>
            <a:r>
              <a:rPr lang="en-US" altLang="en-US" sz="32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= </a:t>
            </a:r>
            <a:r>
              <a:rPr lang="en-US" altLang="en-US" sz="3200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sz="3200" baseline="30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3</a:t>
            </a:r>
            <a:r>
              <a:rPr lang="en-US" altLang="en-US" sz="32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– </a:t>
            </a:r>
            <a:r>
              <a:rPr lang="en-US" altLang="en-US" sz="3200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x  </a:t>
            </a:r>
            <a:r>
              <a:rPr lang="en-US" altLang="en-US" sz="32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horizontally.</a:t>
            </a:r>
          </a:p>
        </p:txBody>
      </p:sp>
    </p:spTree>
    <p:extLst>
      <p:ext uri="{BB962C8B-B14F-4D97-AF65-F5344CB8AC3E}">
        <p14:creationId xmlns:p14="http://schemas.microsoft.com/office/powerpoint/2010/main" val="1882349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3956" name="Picture 4" descr="01_147_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133600"/>
            <a:ext cx="411480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3957" name="Text Box 6"/>
          <p:cNvSpPr txBox="1">
            <a:spLocks noChangeArrowheads="1"/>
          </p:cNvSpPr>
          <p:nvPr/>
        </p:nvSpPr>
        <p:spPr bwMode="auto">
          <a:xfrm>
            <a:off x="685800" y="1356519"/>
            <a:ext cx="6248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37931725" indent="-37474525"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Stretch  </a:t>
            </a:r>
            <a:r>
              <a:rPr lang="en-US" altLang="en-US" sz="3200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y</a:t>
            </a:r>
            <a:r>
              <a:rPr lang="en-US" altLang="en-US" sz="32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= </a:t>
            </a:r>
            <a:r>
              <a:rPr lang="en-US" altLang="en-US" sz="3200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sz="3200" baseline="30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3</a:t>
            </a:r>
            <a:r>
              <a:rPr lang="en-US" altLang="en-US" sz="32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– </a:t>
            </a:r>
            <a:r>
              <a:rPr lang="en-US" altLang="en-US" sz="3200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x  </a:t>
            </a:r>
            <a:r>
              <a:rPr lang="en-US" altLang="en-US" sz="32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horizontally.</a:t>
            </a:r>
          </a:p>
        </p:txBody>
      </p:sp>
    </p:spTree>
    <p:extLst>
      <p:ext uri="{BB962C8B-B14F-4D97-AF65-F5344CB8AC3E}">
        <p14:creationId xmlns:p14="http://schemas.microsoft.com/office/powerpoint/2010/main" val="33026326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980" name="Picture 5" descr="01_147_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81200"/>
            <a:ext cx="3733800" cy="311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4981" name="Text Box 6"/>
          <p:cNvSpPr txBox="1">
            <a:spLocks noChangeArrowheads="1"/>
          </p:cNvSpPr>
          <p:nvPr/>
        </p:nvSpPr>
        <p:spPr bwMode="auto">
          <a:xfrm>
            <a:off x="838200" y="1219200"/>
            <a:ext cx="7239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37931725" indent="-37474525"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Stretch horizontally and reflect </a:t>
            </a:r>
            <a:r>
              <a:rPr lang="en-US" altLang="en-US" sz="3200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y</a:t>
            </a:r>
            <a:r>
              <a:rPr lang="en-US" altLang="en-US" sz="32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= </a:t>
            </a:r>
            <a:r>
              <a:rPr lang="en-US" altLang="en-US" sz="3200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sz="3200" baseline="30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3</a:t>
            </a:r>
            <a:r>
              <a:rPr lang="en-US" altLang="en-US" sz="32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– </a:t>
            </a:r>
            <a:r>
              <a:rPr lang="en-US" altLang="en-US" sz="3200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sz="32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01809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8944" y="0"/>
            <a:ext cx="8628856" cy="1143000"/>
          </a:xfrm>
        </p:spPr>
        <p:txBody>
          <a:bodyPr/>
          <a:lstStyle/>
          <a:p>
            <a:r>
              <a:rPr lang="en-US" altLang="en-US" dirty="0"/>
              <a:t>7.2 TRANSFORMATIONS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3845" y="1371600"/>
            <a:ext cx="8074025" cy="4197350"/>
          </a:xfrm>
        </p:spPr>
        <p:txBody>
          <a:bodyPr/>
          <a:lstStyle/>
          <a:p>
            <a:pPr marL="463550" indent="-463550"/>
            <a:r>
              <a:rPr lang="en-US" altLang="en-US" sz="3200" b="1" dirty="0"/>
              <a:t>a. </a:t>
            </a:r>
            <a:r>
              <a:rPr lang="en-US" dirty="0"/>
              <a:t>Given the graph of a function, graph its transformation under translations, reflections, </a:t>
            </a:r>
            <a:r>
              <a:rPr lang="en-US" dirty="0" err="1"/>
              <a:t>stretchings</a:t>
            </a:r>
            <a:r>
              <a:rPr lang="en-US" dirty="0"/>
              <a:t>, and </a:t>
            </a:r>
            <a:r>
              <a:rPr lang="en-US" dirty="0" err="1"/>
              <a:t>shrinkings</a:t>
            </a:r>
            <a:r>
              <a:rPr lang="en-US" dirty="0"/>
              <a:t>.</a:t>
            </a:r>
            <a:endParaRPr lang="en-US" altLang="en-US" sz="32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gray">
          <a:xfrm>
            <a:off x="0" y="1071563"/>
            <a:ext cx="9145588" cy="71437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3084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Vertical Translation</a:t>
            </a:r>
          </a:p>
        </p:txBody>
      </p:sp>
      <p:sp>
        <p:nvSpPr>
          <p:cNvPr id="24269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86457" y="1377387"/>
            <a:ext cx="3963988" cy="4109013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800" b="1" dirty="0"/>
              <a:t>Vertical Translation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800" dirty="0"/>
              <a:t>For </a:t>
            </a:r>
            <a:r>
              <a:rPr lang="en-US" altLang="en-US" sz="2800" i="1" dirty="0"/>
              <a:t>b</a:t>
            </a:r>
            <a:r>
              <a:rPr lang="en-US" altLang="en-US" sz="2800" dirty="0"/>
              <a:t> &gt; 0,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800" dirty="0"/>
              <a:t>the graph of </a:t>
            </a:r>
            <a:r>
              <a:rPr lang="en-US" altLang="en-US" sz="2800" i="1" dirty="0"/>
              <a:t>y</a:t>
            </a:r>
            <a:r>
              <a:rPr lang="en-US" altLang="en-US" sz="2800" dirty="0"/>
              <a:t> = </a:t>
            </a:r>
            <a:r>
              <a:rPr lang="en-US" altLang="en-US" sz="2800" i="1" dirty="0"/>
              <a:t>f</a:t>
            </a:r>
            <a:r>
              <a:rPr lang="en-US" altLang="en-US" sz="2800" dirty="0"/>
              <a:t>(</a:t>
            </a:r>
            <a:r>
              <a:rPr lang="en-US" altLang="en-US" sz="2800" i="1" dirty="0"/>
              <a:t>x</a:t>
            </a:r>
            <a:r>
              <a:rPr lang="en-US" altLang="en-US" sz="2800" dirty="0"/>
              <a:t>) + </a:t>
            </a:r>
            <a:r>
              <a:rPr lang="en-US" altLang="en-US" sz="2800" i="1" dirty="0"/>
              <a:t>b</a:t>
            </a:r>
            <a:r>
              <a:rPr lang="en-US" altLang="en-US" sz="2800" dirty="0"/>
              <a:t> is the graph of </a:t>
            </a:r>
            <a:r>
              <a:rPr lang="en-US" altLang="en-US" sz="2800" i="1" dirty="0"/>
              <a:t>y</a:t>
            </a:r>
            <a:r>
              <a:rPr lang="en-US" altLang="en-US" sz="2800" dirty="0"/>
              <a:t> = </a:t>
            </a:r>
            <a:r>
              <a:rPr lang="en-US" altLang="en-US" sz="2800" i="1" dirty="0"/>
              <a:t>f</a:t>
            </a:r>
            <a:r>
              <a:rPr lang="en-US" altLang="en-US" sz="2800" dirty="0"/>
              <a:t>(</a:t>
            </a:r>
            <a:r>
              <a:rPr lang="en-US" altLang="en-US" sz="2800" i="1" dirty="0"/>
              <a:t>x</a:t>
            </a:r>
            <a:r>
              <a:rPr lang="en-US" altLang="en-US" sz="2800" dirty="0"/>
              <a:t>) shifted </a:t>
            </a:r>
            <a:r>
              <a:rPr lang="en-US" altLang="en-US" sz="2800" i="1" dirty="0"/>
              <a:t>up b</a:t>
            </a:r>
            <a:r>
              <a:rPr lang="en-US" altLang="en-US" sz="2800" dirty="0"/>
              <a:t> units</a:t>
            </a:r>
            <a:r>
              <a:rPr lang="en-US" altLang="en-US" sz="2800" dirty="0" smtClean="0"/>
              <a:t>;</a:t>
            </a:r>
            <a:endParaRPr lang="en-US" altLang="en-US" sz="2800" dirty="0"/>
          </a:p>
          <a:p>
            <a:pPr marL="0" indent="0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n-US" altLang="en-US" sz="2800" dirty="0"/>
              <a:t>the graph of </a:t>
            </a:r>
            <a:r>
              <a:rPr lang="en-US" altLang="en-US" sz="2800" i="1" dirty="0"/>
              <a:t>y</a:t>
            </a:r>
            <a:r>
              <a:rPr lang="en-US" altLang="en-US" sz="2800" dirty="0"/>
              <a:t> = </a:t>
            </a:r>
            <a:r>
              <a:rPr lang="en-US" altLang="en-US" sz="2800" i="1" dirty="0"/>
              <a:t>f</a:t>
            </a:r>
            <a:r>
              <a:rPr lang="en-US" altLang="en-US" sz="2800" dirty="0"/>
              <a:t>(</a:t>
            </a:r>
            <a:r>
              <a:rPr lang="en-US" altLang="en-US" sz="2800" i="1" dirty="0"/>
              <a:t>x</a:t>
            </a:r>
            <a:r>
              <a:rPr lang="en-US" altLang="en-US" sz="2800" dirty="0"/>
              <a:t>) </a:t>
            </a:r>
            <a:r>
              <a:rPr lang="en-US" altLang="en-US" sz="2800" dirty="0">
                <a:sym typeface="Symbol" panose="05050102010706020507" pitchFamily="18" charset="2"/>
              </a:rPr>
              <a:t></a:t>
            </a:r>
            <a:r>
              <a:rPr lang="en-US" altLang="en-US" sz="2800" dirty="0"/>
              <a:t> </a:t>
            </a:r>
            <a:r>
              <a:rPr lang="en-US" altLang="en-US" sz="2800" i="1" dirty="0"/>
              <a:t>b</a:t>
            </a:r>
            <a:r>
              <a:rPr lang="en-US" altLang="en-US" sz="2800" dirty="0"/>
              <a:t> is the graph of </a:t>
            </a:r>
            <a:r>
              <a:rPr lang="en-US" altLang="en-US" sz="2800" i="1" dirty="0"/>
              <a:t>y</a:t>
            </a:r>
            <a:r>
              <a:rPr lang="en-US" altLang="en-US" sz="2800" dirty="0"/>
              <a:t> = </a:t>
            </a:r>
            <a:r>
              <a:rPr lang="en-US" altLang="en-US" sz="2800" i="1" dirty="0"/>
              <a:t>f</a:t>
            </a:r>
            <a:r>
              <a:rPr lang="en-US" altLang="en-US" sz="2800" dirty="0"/>
              <a:t>(</a:t>
            </a:r>
            <a:r>
              <a:rPr lang="en-US" altLang="en-US" sz="2800" i="1" dirty="0"/>
              <a:t>x</a:t>
            </a:r>
            <a:r>
              <a:rPr lang="en-US" altLang="en-US" sz="2800" dirty="0"/>
              <a:t>) shifted </a:t>
            </a:r>
            <a:r>
              <a:rPr lang="en-US" altLang="en-US" sz="2800" i="1" dirty="0"/>
              <a:t>down</a:t>
            </a:r>
            <a:r>
              <a:rPr lang="en-US" altLang="en-US" sz="2800" dirty="0"/>
              <a:t> </a:t>
            </a:r>
            <a:r>
              <a:rPr lang="en-US" altLang="en-US" sz="2800" i="1" dirty="0"/>
              <a:t>b</a:t>
            </a:r>
            <a:r>
              <a:rPr lang="en-US" altLang="en-US" sz="2800" dirty="0"/>
              <a:t> units.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sz="2800" dirty="0"/>
          </a:p>
        </p:txBody>
      </p:sp>
      <p:pic>
        <p:nvPicPr>
          <p:cNvPr id="24269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905000"/>
            <a:ext cx="333375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2694" name="Text Box 7"/>
          <p:cNvSpPr txBox="1">
            <a:spLocks noChangeArrowheads="1"/>
          </p:cNvSpPr>
          <p:nvPr/>
        </p:nvSpPr>
        <p:spPr bwMode="auto">
          <a:xfrm>
            <a:off x="7467600" y="4343400"/>
            <a:ext cx="1247775" cy="366713"/>
          </a:xfrm>
          <a:prstGeom prst="rect">
            <a:avLst/>
          </a:prstGeom>
          <a:solidFill>
            <a:srgbClr val="800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37931725" indent="-37474525"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i="1">
                <a:solidFill>
                  <a:schemeClr val="tx1"/>
                </a:solidFill>
                <a:ea typeface="ＭＳ Ｐゴシック" panose="020B0600070205080204" pitchFamily="34" charset="-128"/>
              </a:rPr>
              <a:t>y </a:t>
            </a:r>
            <a:r>
              <a:rPr lang="en-US" altLang="en-US" sz="1800">
                <a:solidFill>
                  <a:schemeClr val="tx1"/>
                </a:solidFill>
                <a:ea typeface="ＭＳ Ｐゴシック" panose="020B0600070205080204" pitchFamily="34" charset="-128"/>
              </a:rPr>
              <a:t>= 3</a:t>
            </a:r>
            <a:r>
              <a:rPr lang="en-US" altLang="en-US" sz="1800" i="1">
                <a:solidFill>
                  <a:schemeClr val="tx1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sz="1800" baseline="30000">
                <a:solidFill>
                  <a:schemeClr val="tx1"/>
                </a:solidFill>
                <a:ea typeface="ＭＳ Ｐゴシック" panose="020B0600070205080204" pitchFamily="34" charset="-128"/>
              </a:rPr>
              <a:t>2 </a:t>
            </a:r>
            <a:r>
              <a:rPr lang="en-US" altLang="en-US" sz="1800">
                <a:solidFill>
                  <a:schemeClr val="tx1"/>
                </a:solidFill>
                <a:ea typeface="ＭＳ Ｐゴシック" panose="020B0600070205080204" pitchFamily="34" charset="-128"/>
              </a:rPr>
              <a:t>– 3 </a:t>
            </a:r>
            <a:endParaRPr lang="en-US" altLang="en-US" sz="1800" i="1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42695" name="Line 8"/>
          <p:cNvSpPr>
            <a:spLocks noChangeShapeType="1"/>
          </p:cNvSpPr>
          <p:nvPr/>
        </p:nvSpPr>
        <p:spPr bwMode="auto">
          <a:xfrm flipH="1">
            <a:off x="7010400" y="1752600"/>
            <a:ext cx="41275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2696" name="Text Box 14"/>
          <p:cNvSpPr txBox="1">
            <a:spLocks noChangeArrowheads="1"/>
          </p:cNvSpPr>
          <p:nvPr/>
        </p:nvSpPr>
        <p:spPr bwMode="auto">
          <a:xfrm>
            <a:off x="7467600" y="2895600"/>
            <a:ext cx="838200" cy="36671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37931725" indent="-37474525"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i="1">
                <a:solidFill>
                  <a:schemeClr val="tx1"/>
                </a:solidFill>
                <a:ea typeface="ＭＳ Ｐゴシック" panose="020B0600070205080204" pitchFamily="34" charset="-128"/>
              </a:rPr>
              <a:t>y </a:t>
            </a:r>
            <a:r>
              <a:rPr lang="en-US" altLang="en-US" sz="1800">
                <a:solidFill>
                  <a:schemeClr val="tx1"/>
                </a:solidFill>
                <a:ea typeface="ＭＳ Ｐゴシック" panose="020B0600070205080204" pitchFamily="34" charset="-128"/>
              </a:rPr>
              <a:t>= 3</a:t>
            </a:r>
            <a:r>
              <a:rPr lang="en-US" altLang="en-US" sz="1800" i="1">
                <a:solidFill>
                  <a:schemeClr val="tx1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sz="1800" baseline="30000">
                <a:solidFill>
                  <a:schemeClr val="tx1"/>
                </a:solidFill>
                <a:ea typeface="ＭＳ Ｐゴシック" panose="020B0600070205080204" pitchFamily="34" charset="-128"/>
              </a:rPr>
              <a:t>2</a:t>
            </a:r>
            <a:endParaRPr lang="en-US" altLang="en-US" sz="1800" i="1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42697" name="Line 15"/>
          <p:cNvSpPr>
            <a:spLocks noChangeShapeType="1"/>
          </p:cNvSpPr>
          <p:nvPr/>
        </p:nvSpPr>
        <p:spPr bwMode="auto">
          <a:xfrm flipH="1">
            <a:off x="6934200" y="3124200"/>
            <a:ext cx="56515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2698" name="Line 16"/>
          <p:cNvSpPr>
            <a:spLocks noChangeShapeType="1"/>
          </p:cNvSpPr>
          <p:nvPr/>
        </p:nvSpPr>
        <p:spPr bwMode="auto">
          <a:xfrm flipH="1" flipV="1">
            <a:off x="6858000" y="43434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2699" name="Text Box 17"/>
          <p:cNvSpPr txBox="1">
            <a:spLocks noChangeArrowheads="1"/>
          </p:cNvSpPr>
          <p:nvPr/>
        </p:nvSpPr>
        <p:spPr bwMode="auto">
          <a:xfrm>
            <a:off x="7391400" y="1524000"/>
            <a:ext cx="1247775" cy="366713"/>
          </a:xfrm>
          <a:prstGeom prst="rect">
            <a:avLst/>
          </a:prstGeom>
          <a:solidFill>
            <a:srgbClr val="0000CC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37931725" indent="-37474525"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i="1">
                <a:solidFill>
                  <a:schemeClr val="tx1"/>
                </a:solidFill>
                <a:ea typeface="ＭＳ Ｐゴシック" panose="020B0600070205080204" pitchFamily="34" charset="-128"/>
              </a:rPr>
              <a:t>y </a:t>
            </a:r>
            <a:r>
              <a:rPr lang="en-US" altLang="en-US" sz="1800">
                <a:solidFill>
                  <a:schemeClr val="tx1"/>
                </a:solidFill>
                <a:ea typeface="ＭＳ Ｐゴシック" panose="020B0600070205080204" pitchFamily="34" charset="-128"/>
              </a:rPr>
              <a:t>= 3</a:t>
            </a:r>
            <a:r>
              <a:rPr lang="en-US" altLang="en-US" sz="1800" i="1">
                <a:solidFill>
                  <a:schemeClr val="tx1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sz="1800" baseline="30000">
                <a:solidFill>
                  <a:schemeClr val="tx1"/>
                </a:solidFill>
                <a:ea typeface="ＭＳ Ｐゴシック" panose="020B0600070205080204" pitchFamily="34" charset="-128"/>
              </a:rPr>
              <a:t>2 </a:t>
            </a:r>
            <a:r>
              <a:rPr lang="en-US" altLang="en-US" sz="1800">
                <a:solidFill>
                  <a:schemeClr val="tx1"/>
                </a:solidFill>
                <a:ea typeface="ＭＳ Ｐゴシック" panose="020B0600070205080204" pitchFamily="34" charset="-128"/>
              </a:rPr>
              <a:t>+2</a:t>
            </a:r>
            <a:endParaRPr lang="en-US" altLang="en-US" sz="1800" i="1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23923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Horizontal Translation</a:t>
            </a:r>
          </a:p>
        </p:txBody>
      </p:sp>
      <p:sp>
        <p:nvSpPr>
          <p:cNvPr id="24371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7397" y="1455737"/>
            <a:ext cx="3963988" cy="453072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800" b="1" dirty="0"/>
              <a:t>Horizontal Translation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800" dirty="0"/>
              <a:t>For </a:t>
            </a:r>
            <a:r>
              <a:rPr lang="en-US" altLang="en-US" sz="2800" i="1" dirty="0"/>
              <a:t>d</a:t>
            </a:r>
            <a:r>
              <a:rPr lang="en-US" altLang="en-US" sz="2800" dirty="0"/>
              <a:t> &gt; 0,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800" dirty="0"/>
              <a:t>the graph of </a:t>
            </a:r>
            <a:r>
              <a:rPr lang="en-US" altLang="en-US" sz="2800" i="1" dirty="0"/>
              <a:t>y</a:t>
            </a:r>
            <a:r>
              <a:rPr lang="en-US" altLang="en-US" sz="2800" dirty="0"/>
              <a:t> = </a:t>
            </a:r>
            <a:r>
              <a:rPr lang="en-US" altLang="en-US" sz="2800" i="1" dirty="0"/>
              <a:t>f</a:t>
            </a:r>
            <a:r>
              <a:rPr lang="en-US" altLang="en-US" sz="2800" dirty="0"/>
              <a:t>(</a:t>
            </a:r>
            <a:r>
              <a:rPr lang="en-US" altLang="en-US" sz="2800" i="1" dirty="0"/>
              <a:t>x </a:t>
            </a:r>
            <a:r>
              <a:rPr lang="en-US" altLang="en-US" sz="2800" i="1" dirty="0">
                <a:sym typeface="Symbol" panose="05050102010706020507" pitchFamily="18" charset="2"/>
              </a:rPr>
              <a:t> d</a:t>
            </a:r>
            <a:r>
              <a:rPr lang="en-US" altLang="en-US" sz="2800" dirty="0"/>
              <a:t>) is the graph of </a:t>
            </a:r>
            <a:r>
              <a:rPr lang="en-US" altLang="en-US" sz="2800" i="1" dirty="0"/>
              <a:t>y</a:t>
            </a:r>
            <a:r>
              <a:rPr lang="en-US" altLang="en-US" sz="2800" dirty="0"/>
              <a:t> = </a:t>
            </a:r>
            <a:r>
              <a:rPr lang="en-US" altLang="en-US" sz="2800" i="1" dirty="0"/>
              <a:t>f</a:t>
            </a:r>
            <a:r>
              <a:rPr lang="en-US" altLang="en-US" sz="2800" dirty="0"/>
              <a:t>(</a:t>
            </a:r>
            <a:r>
              <a:rPr lang="en-US" altLang="en-US" sz="2800" i="1" dirty="0"/>
              <a:t>x</a:t>
            </a:r>
            <a:r>
              <a:rPr lang="en-US" altLang="en-US" sz="2800" dirty="0"/>
              <a:t>) shifted </a:t>
            </a:r>
            <a:r>
              <a:rPr lang="en-US" altLang="en-US" sz="2800" i="1" dirty="0"/>
              <a:t>right</a:t>
            </a:r>
            <a:r>
              <a:rPr lang="en-US" altLang="en-US" sz="2800" dirty="0"/>
              <a:t> </a:t>
            </a:r>
            <a:r>
              <a:rPr lang="en-US" altLang="en-US" sz="2800" i="1" dirty="0"/>
              <a:t>d</a:t>
            </a:r>
            <a:r>
              <a:rPr lang="en-US" altLang="en-US" sz="2800" dirty="0"/>
              <a:t> units</a:t>
            </a:r>
            <a:r>
              <a:rPr lang="en-US" altLang="en-US" sz="2800" dirty="0" smtClean="0"/>
              <a:t>;</a:t>
            </a:r>
            <a:endParaRPr lang="en-US" altLang="en-US" sz="2800" dirty="0"/>
          </a:p>
          <a:p>
            <a:pPr marL="0" indent="0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n-US" altLang="en-US" sz="2800" dirty="0"/>
              <a:t>the graph of </a:t>
            </a:r>
            <a:r>
              <a:rPr lang="en-US" altLang="en-US" sz="2800" i="1" dirty="0"/>
              <a:t>y</a:t>
            </a:r>
            <a:r>
              <a:rPr lang="en-US" altLang="en-US" sz="2800" dirty="0"/>
              <a:t> = </a:t>
            </a:r>
            <a:r>
              <a:rPr lang="en-US" altLang="en-US" sz="2800" i="1" dirty="0"/>
              <a:t>f</a:t>
            </a:r>
            <a:r>
              <a:rPr lang="en-US" altLang="en-US" sz="2800" dirty="0"/>
              <a:t>(</a:t>
            </a:r>
            <a:r>
              <a:rPr lang="en-US" altLang="en-US" sz="2800" i="1" dirty="0"/>
              <a:t>x </a:t>
            </a:r>
            <a:r>
              <a:rPr lang="en-US" altLang="en-US" sz="2800" i="1" dirty="0">
                <a:sym typeface="Symbol" panose="05050102010706020507" pitchFamily="18" charset="2"/>
              </a:rPr>
              <a:t>+ d</a:t>
            </a:r>
            <a:r>
              <a:rPr lang="en-US" altLang="en-US" sz="2800" dirty="0"/>
              <a:t>) is the graph of </a:t>
            </a:r>
            <a:r>
              <a:rPr lang="en-US" altLang="en-US" sz="2800" i="1" dirty="0"/>
              <a:t>y</a:t>
            </a:r>
            <a:r>
              <a:rPr lang="en-US" altLang="en-US" sz="2800" dirty="0"/>
              <a:t> = </a:t>
            </a:r>
            <a:r>
              <a:rPr lang="en-US" altLang="en-US" sz="2800" i="1" dirty="0"/>
              <a:t>f</a:t>
            </a:r>
            <a:r>
              <a:rPr lang="en-US" altLang="en-US" sz="2800" dirty="0"/>
              <a:t>(</a:t>
            </a:r>
            <a:r>
              <a:rPr lang="en-US" altLang="en-US" sz="2800" i="1" dirty="0"/>
              <a:t>x</a:t>
            </a:r>
            <a:r>
              <a:rPr lang="en-US" altLang="en-US" sz="2800" dirty="0"/>
              <a:t>) shifted </a:t>
            </a:r>
            <a:r>
              <a:rPr lang="en-US" altLang="en-US" sz="2800" i="1" dirty="0"/>
              <a:t>left</a:t>
            </a:r>
            <a:r>
              <a:rPr lang="en-US" altLang="en-US" sz="2800" dirty="0"/>
              <a:t> </a:t>
            </a:r>
            <a:r>
              <a:rPr lang="en-US" altLang="en-US" sz="2800" i="1" dirty="0"/>
              <a:t>d</a:t>
            </a:r>
            <a:r>
              <a:rPr lang="en-US" altLang="en-US" sz="2800" dirty="0"/>
              <a:t> units.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sz="2800" dirty="0"/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sz="2800" dirty="0"/>
          </a:p>
        </p:txBody>
      </p:sp>
      <p:grpSp>
        <p:nvGrpSpPr>
          <p:cNvPr id="243717" name="Group 4"/>
          <p:cNvGrpSpPr>
            <a:grpSpLocks/>
          </p:cNvGrpSpPr>
          <p:nvPr/>
        </p:nvGrpSpPr>
        <p:grpSpPr bwMode="auto">
          <a:xfrm>
            <a:off x="5029200" y="1905000"/>
            <a:ext cx="3333750" cy="3333750"/>
            <a:chOff x="3168" y="1200"/>
            <a:chExt cx="2100" cy="2100"/>
          </a:xfrm>
        </p:grpSpPr>
        <p:pic>
          <p:nvPicPr>
            <p:cNvPr id="243718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8" y="1200"/>
              <a:ext cx="2100" cy="2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3719" name="Text Box 6"/>
            <p:cNvSpPr txBox="1">
              <a:spLocks noChangeArrowheads="1"/>
            </p:cNvSpPr>
            <p:nvPr/>
          </p:nvSpPr>
          <p:spPr bwMode="auto">
            <a:xfrm>
              <a:off x="4320" y="2496"/>
              <a:ext cx="576" cy="231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500">
                  <a:solidFill>
                    <a:srgbClr val="FFFFFF"/>
                  </a:solidFill>
                  <a:latin typeface="Times New Roman" panose="02020603050405020304" pitchFamily="18" charset="0"/>
                </a:defRPr>
              </a:lvl1pPr>
              <a:lvl2pPr marL="37931725" indent="-37474525">
                <a:defRPr sz="3500">
                  <a:solidFill>
                    <a:srgbClr val="FFFFFF"/>
                  </a:solidFill>
                  <a:latin typeface="Times New Roman" panose="02020603050405020304" pitchFamily="18" charset="0"/>
                </a:defRPr>
              </a:lvl2pPr>
              <a:lvl3pPr>
                <a:defRPr sz="3500">
                  <a:solidFill>
                    <a:srgbClr val="FFFFFF"/>
                  </a:solidFill>
                  <a:latin typeface="Times New Roman" panose="02020603050405020304" pitchFamily="18" charset="0"/>
                </a:defRPr>
              </a:lvl3pPr>
              <a:lvl4pPr>
                <a:defRPr sz="3500">
                  <a:solidFill>
                    <a:srgbClr val="FFFFFF"/>
                  </a:solidFill>
                  <a:latin typeface="Times New Roman" panose="02020603050405020304" pitchFamily="18" charset="0"/>
                </a:defRPr>
              </a:lvl4pPr>
              <a:lvl5pPr>
                <a:defRPr sz="3500">
                  <a:solidFill>
                    <a:srgbClr val="FFFFFF"/>
                  </a:solidFill>
                  <a:latin typeface="Times New Roman" panose="02020603050405020304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anose="02020603050405020304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anose="02020603050405020304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anose="02020603050405020304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i="1">
                  <a:solidFill>
                    <a:schemeClr val="tx1"/>
                  </a:solidFill>
                  <a:ea typeface="ＭＳ Ｐゴシック" panose="020B0600070205080204" pitchFamily="34" charset="-128"/>
                </a:rPr>
                <a:t>y</a:t>
              </a:r>
              <a:r>
                <a:rPr lang="en-US" altLang="en-US" sz="1800">
                  <a:solidFill>
                    <a:schemeClr val="tx1"/>
                  </a:solidFill>
                  <a:ea typeface="ＭＳ Ｐゴシック" panose="020B0600070205080204" pitchFamily="34" charset="-128"/>
                </a:rPr>
                <a:t> = 3</a:t>
              </a:r>
              <a:r>
                <a:rPr lang="en-US" altLang="en-US" sz="1800" i="1">
                  <a:solidFill>
                    <a:schemeClr val="tx1"/>
                  </a:solidFill>
                  <a:ea typeface="ＭＳ Ｐゴシック" panose="020B0600070205080204" pitchFamily="34" charset="-128"/>
                </a:rPr>
                <a:t>x</a:t>
              </a:r>
              <a:r>
                <a:rPr lang="en-US" altLang="en-US" sz="1800" baseline="30000">
                  <a:solidFill>
                    <a:schemeClr val="tx1"/>
                  </a:solidFill>
                  <a:ea typeface="ＭＳ Ｐゴシック" panose="020B0600070205080204" pitchFamily="34" charset="-128"/>
                </a:rPr>
                <a:t>2</a:t>
              </a:r>
              <a:endParaRPr lang="en-US" altLang="en-US" sz="1800" i="1">
                <a:solidFill>
                  <a:schemeClr val="tx1"/>
                </a:solidFill>
                <a:ea typeface="ＭＳ Ｐゴシック" panose="020B0600070205080204" pitchFamily="34" charset="-128"/>
              </a:endParaRPr>
            </a:p>
          </p:txBody>
        </p:sp>
        <p:sp>
          <p:nvSpPr>
            <p:cNvPr id="243720" name="Line 7"/>
            <p:cNvSpPr>
              <a:spLocks noChangeShapeType="1"/>
            </p:cNvSpPr>
            <p:nvPr/>
          </p:nvSpPr>
          <p:spPr bwMode="auto">
            <a:xfrm flipH="1" flipV="1">
              <a:off x="4272" y="2224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3721" name="Text Box 8"/>
          <p:cNvSpPr txBox="1">
            <a:spLocks noChangeArrowheads="1"/>
          </p:cNvSpPr>
          <p:nvPr/>
        </p:nvSpPr>
        <p:spPr bwMode="auto">
          <a:xfrm>
            <a:off x="7620000" y="2590800"/>
            <a:ext cx="1371600" cy="366713"/>
          </a:xfrm>
          <a:prstGeom prst="rect">
            <a:avLst/>
          </a:prstGeom>
          <a:solidFill>
            <a:srgbClr val="800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37931725" indent="-37474525"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i="1">
                <a:solidFill>
                  <a:schemeClr val="tx1"/>
                </a:solidFill>
                <a:ea typeface="ＭＳ Ｐゴシック" panose="020B0600070205080204" pitchFamily="34" charset="-128"/>
              </a:rPr>
              <a:t>y </a:t>
            </a:r>
            <a:r>
              <a:rPr lang="en-US" altLang="en-US" sz="1800">
                <a:solidFill>
                  <a:schemeClr val="tx1"/>
                </a:solidFill>
                <a:ea typeface="ＭＳ Ｐゴシック" panose="020B0600070205080204" pitchFamily="34" charset="-128"/>
              </a:rPr>
              <a:t>= (3</a:t>
            </a:r>
            <a:r>
              <a:rPr lang="en-US" altLang="en-US" sz="1800" i="1">
                <a:solidFill>
                  <a:schemeClr val="tx1"/>
                </a:solidFill>
                <a:ea typeface="ＭＳ Ｐゴシック" panose="020B0600070205080204" pitchFamily="34" charset="-128"/>
              </a:rPr>
              <a:t>x – </a:t>
            </a:r>
            <a:r>
              <a:rPr lang="en-US" altLang="en-US" sz="1800">
                <a:solidFill>
                  <a:schemeClr val="tx1"/>
                </a:solidFill>
                <a:ea typeface="ＭＳ Ｐゴシック" panose="020B0600070205080204" pitchFamily="34" charset="-128"/>
              </a:rPr>
              <a:t>2)</a:t>
            </a:r>
            <a:r>
              <a:rPr lang="en-US" altLang="en-US" sz="1800" baseline="30000">
                <a:solidFill>
                  <a:schemeClr val="tx1"/>
                </a:solidFill>
                <a:ea typeface="ＭＳ Ｐゴシック" panose="020B0600070205080204" pitchFamily="34" charset="-128"/>
              </a:rPr>
              <a:t>2</a:t>
            </a:r>
            <a:endParaRPr lang="en-US" altLang="en-US" sz="1800" i="1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43722" name="Text Box 10"/>
          <p:cNvSpPr txBox="1">
            <a:spLocks noChangeArrowheads="1"/>
          </p:cNvSpPr>
          <p:nvPr/>
        </p:nvSpPr>
        <p:spPr bwMode="auto">
          <a:xfrm>
            <a:off x="4876800" y="3886200"/>
            <a:ext cx="1371600" cy="366713"/>
          </a:xfrm>
          <a:prstGeom prst="rect">
            <a:avLst/>
          </a:prstGeom>
          <a:solidFill>
            <a:srgbClr val="0000CC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37931725" indent="-37474525"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i="1">
                <a:solidFill>
                  <a:schemeClr val="tx1"/>
                </a:solidFill>
                <a:ea typeface="ＭＳ Ｐゴシック" panose="020B0600070205080204" pitchFamily="34" charset="-128"/>
              </a:rPr>
              <a:t>y </a:t>
            </a:r>
            <a:r>
              <a:rPr lang="en-US" altLang="en-US" sz="1800">
                <a:solidFill>
                  <a:schemeClr val="tx1"/>
                </a:solidFill>
                <a:ea typeface="ＭＳ Ｐゴシック" panose="020B0600070205080204" pitchFamily="34" charset="-128"/>
              </a:rPr>
              <a:t>= (3</a:t>
            </a:r>
            <a:r>
              <a:rPr lang="en-US" altLang="en-US" sz="1800" i="1">
                <a:solidFill>
                  <a:schemeClr val="tx1"/>
                </a:solidFill>
                <a:ea typeface="ＭＳ Ｐゴシック" panose="020B0600070205080204" pitchFamily="34" charset="-128"/>
              </a:rPr>
              <a:t>x + </a:t>
            </a:r>
            <a:r>
              <a:rPr lang="en-US" altLang="en-US" sz="1800">
                <a:solidFill>
                  <a:schemeClr val="tx1"/>
                </a:solidFill>
                <a:ea typeface="ＭＳ Ｐゴシック" panose="020B0600070205080204" pitchFamily="34" charset="-128"/>
              </a:rPr>
              <a:t>2)</a:t>
            </a:r>
            <a:r>
              <a:rPr lang="en-US" altLang="en-US" sz="1800" baseline="30000">
                <a:solidFill>
                  <a:schemeClr val="tx1"/>
                </a:solidFill>
                <a:ea typeface="ＭＳ Ｐゴシック" panose="020B0600070205080204" pitchFamily="34" charset="-128"/>
              </a:rPr>
              <a:t>2</a:t>
            </a:r>
            <a:endParaRPr lang="en-US" altLang="en-US" sz="1800" i="1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43723" name="Line 11"/>
          <p:cNvSpPr>
            <a:spLocks noChangeShapeType="1"/>
          </p:cNvSpPr>
          <p:nvPr/>
        </p:nvSpPr>
        <p:spPr bwMode="auto">
          <a:xfrm flipH="1" flipV="1">
            <a:off x="7620000" y="24384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724" name="Line 12"/>
          <p:cNvSpPr>
            <a:spLocks noChangeShapeType="1"/>
          </p:cNvSpPr>
          <p:nvPr/>
        </p:nvSpPr>
        <p:spPr bwMode="auto">
          <a:xfrm flipV="1">
            <a:off x="5105400" y="32766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851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Reflections</a:t>
            </a:r>
          </a:p>
        </p:txBody>
      </p:sp>
      <p:sp>
        <p:nvSpPr>
          <p:cNvPr id="2447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219200"/>
            <a:ext cx="8077200" cy="453072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800"/>
              <a:t>The graph of </a:t>
            </a:r>
            <a:r>
              <a:rPr lang="en-US" altLang="en-US" sz="2800" i="1"/>
              <a:t>y</a:t>
            </a:r>
            <a:r>
              <a:rPr lang="en-US" altLang="en-US" sz="2800"/>
              <a:t> = </a:t>
            </a:r>
            <a:r>
              <a:rPr lang="en-US" altLang="en-US" sz="2800">
                <a:sym typeface="Symbol" panose="05050102010706020507" pitchFamily="18" charset="2"/>
              </a:rPr>
              <a:t></a:t>
            </a:r>
            <a:r>
              <a:rPr lang="en-US" altLang="en-US" sz="2800" i="1">
                <a:sym typeface="Symbol" panose="05050102010706020507" pitchFamily="18" charset="2"/>
              </a:rPr>
              <a:t>f</a:t>
            </a:r>
            <a:r>
              <a:rPr lang="en-US" altLang="en-US" sz="2800">
                <a:sym typeface="Symbol" panose="05050102010706020507" pitchFamily="18" charset="2"/>
              </a:rPr>
              <a:t>(</a:t>
            </a:r>
            <a:r>
              <a:rPr lang="en-US" altLang="en-US" sz="2800" i="1">
                <a:sym typeface="Symbol" panose="05050102010706020507" pitchFamily="18" charset="2"/>
              </a:rPr>
              <a:t>x</a:t>
            </a:r>
            <a:r>
              <a:rPr lang="en-US" altLang="en-US" sz="2800">
                <a:sym typeface="Symbol" panose="05050102010706020507" pitchFamily="18" charset="2"/>
              </a:rPr>
              <a:t>) is the </a:t>
            </a:r>
            <a:r>
              <a:rPr lang="en-US" altLang="en-US" sz="2800" b="1">
                <a:sym typeface="Symbol" panose="05050102010706020507" pitchFamily="18" charset="2"/>
              </a:rPr>
              <a:t>reflection</a:t>
            </a:r>
            <a:r>
              <a:rPr lang="en-US" altLang="en-US" sz="2800">
                <a:sym typeface="Symbol" panose="05050102010706020507" pitchFamily="18" charset="2"/>
              </a:rPr>
              <a:t> of the graph </a:t>
            </a:r>
            <a:br>
              <a:rPr lang="en-US" altLang="en-US" sz="2800">
                <a:sym typeface="Symbol" panose="05050102010706020507" pitchFamily="18" charset="2"/>
              </a:rPr>
            </a:br>
            <a:r>
              <a:rPr lang="en-US" altLang="en-US" sz="2800">
                <a:sym typeface="Symbol" panose="05050102010706020507" pitchFamily="18" charset="2"/>
              </a:rPr>
              <a:t>of </a:t>
            </a:r>
            <a:r>
              <a:rPr lang="en-US" altLang="en-US" sz="2800" i="1">
                <a:sym typeface="Symbol" panose="05050102010706020507" pitchFamily="18" charset="2"/>
              </a:rPr>
              <a:t>y</a:t>
            </a:r>
            <a:r>
              <a:rPr lang="en-US" altLang="en-US" sz="2800">
                <a:sym typeface="Symbol" panose="05050102010706020507" pitchFamily="18" charset="2"/>
              </a:rPr>
              <a:t> = </a:t>
            </a:r>
            <a:r>
              <a:rPr lang="en-US" altLang="en-US" sz="2800" i="1">
                <a:sym typeface="Symbol" panose="05050102010706020507" pitchFamily="18" charset="2"/>
              </a:rPr>
              <a:t>f</a:t>
            </a:r>
            <a:r>
              <a:rPr lang="en-US" altLang="en-US" sz="2800">
                <a:sym typeface="Symbol" panose="05050102010706020507" pitchFamily="18" charset="2"/>
              </a:rPr>
              <a:t>(</a:t>
            </a:r>
            <a:r>
              <a:rPr lang="en-US" altLang="en-US" sz="2800" i="1">
                <a:sym typeface="Symbol" panose="05050102010706020507" pitchFamily="18" charset="2"/>
              </a:rPr>
              <a:t>x</a:t>
            </a:r>
            <a:r>
              <a:rPr lang="en-US" altLang="en-US" sz="2800">
                <a:sym typeface="Symbol" panose="05050102010706020507" pitchFamily="18" charset="2"/>
              </a:rPr>
              <a:t>) across the </a:t>
            </a:r>
            <a:r>
              <a:rPr lang="en-US" altLang="en-US" sz="2800" i="1">
                <a:sym typeface="Symbol" panose="05050102010706020507" pitchFamily="18" charset="2"/>
              </a:rPr>
              <a:t>x</a:t>
            </a:r>
            <a:r>
              <a:rPr lang="en-US" altLang="en-US" sz="2800">
                <a:sym typeface="Symbol" panose="05050102010706020507" pitchFamily="18" charset="2"/>
              </a:rPr>
              <a:t>-axis.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sz="2800">
              <a:sym typeface="Symbol" panose="05050102010706020507" pitchFamily="18" charset="2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800">
                <a:sym typeface="Symbol" panose="05050102010706020507" pitchFamily="18" charset="2"/>
              </a:rPr>
              <a:t>The graph of </a:t>
            </a:r>
            <a:r>
              <a:rPr lang="en-US" altLang="en-US" sz="2800" i="1"/>
              <a:t>y</a:t>
            </a:r>
            <a:r>
              <a:rPr lang="en-US" altLang="en-US" sz="2800"/>
              <a:t> = </a:t>
            </a:r>
            <a:r>
              <a:rPr lang="en-US" altLang="en-US" sz="2800" i="1">
                <a:sym typeface="Symbol" panose="05050102010706020507" pitchFamily="18" charset="2"/>
              </a:rPr>
              <a:t>f</a:t>
            </a:r>
            <a:r>
              <a:rPr lang="en-US" altLang="en-US" sz="2800">
                <a:sym typeface="Symbol" panose="05050102010706020507" pitchFamily="18" charset="2"/>
              </a:rPr>
              <a:t>(</a:t>
            </a:r>
            <a:r>
              <a:rPr lang="en-US" altLang="en-US" sz="2800" i="1">
                <a:sym typeface="Symbol" panose="05050102010706020507" pitchFamily="18" charset="2"/>
              </a:rPr>
              <a:t>x</a:t>
            </a:r>
            <a:r>
              <a:rPr lang="en-US" altLang="en-US" sz="2800">
                <a:sym typeface="Symbol" panose="05050102010706020507" pitchFamily="18" charset="2"/>
              </a:rPr>
              <a:t>) is the </a:t>
            </a:r>
            <a:r>
              <a:rPr lang="en-US" altLang="en-US" sz="2800" b="1">
                <a:sym typeface="Symbol" panose="05050102010706020507" pitchFamily="18" charset="2"/>
              </a:rPr>
              <a:t>reflection</a:t>
            </a:r>
            <a:r>
              <a:rPr lang="en-US" altLang="en-US" sz="2800">
                <a:sym typeface="Symbol" panose="05050102010706020507" pitchFamily="18" charset="2"/>
              </a:rPr>
              <a:t> of the graph </a:t>
            </a:r>
            <a:br>
              <a:rPr lang="en-US" altLang="en-US" sz="2800">
                <a:sym typeface="Symbol" panose="05050102010706020507" pitchFamily="18" charset="2"/>
              </a:rPr>
            </a:br>
            <a:r>
              <a:rPr lang="en-US" altLang="en-US" sz="2800">
                <a:sym typeface="Symbol" panose="05050102010706020507" pitchFamily="18" charset="2"/>
              </a:rPr>
              <a:t>of </a:t>
            </a:r>
            <a:r>
              <a:rPr lang="en-US" altLang="en-US" sz="2800" i="1">
                <a:sym typeface="Symbol" panose="05050102010706020507" pitchFamily="18" charset="2"/>
              </a:rPr>
              <a:t>y</a:t>
            </a:r>
            <a:r>
              <a:rPr lang="en-US" altLang="en-US" sz="2800">
                <a:sym typeface="Symbol" panose="05050102010706020507" pitchFamily="18" charset="2"/>
              </a:rPr>
              <a:t> = </a:t>
            </a:r>
            <a:r>
              <a:rPr lang="en-US" altLang="en-US" sz="2800" i="1">
                <a:sym typeface="Symbol" panose="05050102010706020507" pitchFamily="18" charset="2"/>
              </a:rPr>
              <a:t>f</a:t>
            </a:r>
            <a:r>
              <a:rPr lang="en-US" altLang="en-US" sz="2800">
                <a:sym typeface="Symbol" panose="05050102010706020507" pitchFamily="18" charset="2"/>
              </a:rPr>
              <a:t>(</a:t>
            </a:r>
            <a:r>
              <a:rPr lang="en-US" altLang="en-US" sz="2800" i="1">
                <a:sym typeface="Symbol" panose="05050102010706020507" pitchFamily="18" charset="2"/>
              </a:rPr>
              <a:t>x</a:t>
            </a:r>
            <a:r>
              <a:rPr lang="en-US" altLang="en-US" sz="2800">
                <a:sym typeface="Symbol" panose="05050102010706020507" pitchFamily="18" charset="2"/>
              </a:rPr>
              <a:t>) across the </a:t>
            </a:r>
            <a:r>
              <a:rPr lang="en-US" altLang="en-US" sz="2800" i="1">
                <a:sym typeface="Symbol" panose="05050102010706020507" pitchFamily="18" charset="2"/>
              </a:rPr>
              <a:t>y</a:t>
            </a:r>
            <a:r>
              <a:rPr lang="en-US" altLang="en-US" sz="2800">
                <a:sym typeface="Symbol" panose="05050102010706020507" pitchFamily="18" charset="2"/>
              </a:rPr>
              <a:t>-axis.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sz="2800">
              <a:sym typeface="Symbol" panose="05050102010706020507" pitchFamily="18" charset="2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800">
                <a:sym typeface="Symbol" panose="05050102010706020507" pitchFamily="18" charset="2"/>
              </a:rPr>
              <a:t>If a point (</a:t>
            </a:r>
            <a:r>
              <a:rPr lang="en-US" altLang="en-US" sz="2800" i="1">
                <a:sym typeface="Symbol" panose="05050102010706020507" pitchFamily="18" charset="2"/>
              </a:rPr>
              <a:t>x</a:t>
            </a:r>
            <a:r>
              <a:rPr lang="en-US" altLang="en-US" sz="2800">
                <a:sym typeface="Symbol" panose="05050102010706020507" pitchFamily="18" charset="2"/>
              </a:rPr>
              <a:t>, </a:t>
            </a:r>
            <a:r>
              <a:rPr lang="en-US" altLang="en-US" sz="2800" i="1">
                <a:sym typeface="Symbol" panose="05050102010706020507" pitchFamily="18" charset="2"/>
              </a:rPr>
              <a:t>y</a:t>
            </a:r>
            <a:r>
              <a:rPr lang="en-US" altLang="en-US" sz="2800">
                <a:sym typeface="Symbol" panose="05050102010706020507" pitchFamily="18" charset="2"/>
              </a:rPr>
              <a:t>) is on the graph of </a:t>
            </a:r>
            <a:r>
              <a:rPr lang="en-US" altLang="en-US" sz="2800" i="1">
                <a:sym typeface="Symbol" panose="05050102010706020507" pitchFamily="18" charset="2"/>
              </a:rPr>
              <a:t>y</a:t>
            </a:r>
            <a:r>
              <a:rPr lang="en-US" altLang="en-US" sz="2800">
                <a:sym typeface="Symbol" panose="05050102010706020507" pitchFamily="18" charset="2"/>
              </a:rPr>
              <a:t> = </a:t>
            </a:r>
            <a:r>
              <a:rPr lang="en-US" altLang="en-US" sz="2800" i="1">
                <a:sym typeface="Symbol" panose="05050102010706020507" pitchFamily="18" charset="2"/>
              </a:rPr>
              <a:t>f</a:t>
            </a:r>
            <a:r>
              <a:rPr lang="en-US" altLang="en-US" sz="2800">
                <a:sym typeface="Symbol" panose="05050102010706020507" pitchFamily="18" charset="2"/>
              </a:rPr>
              <a:t>(</a:t>
            </a:r>
            <a:r>
              <a:rPr lang="en-US" altLang="en-US" sz="2800" i="1">
                <a:sym typeface="Symbol" panose="05050102010706020507" pitchFamily="18" charset="2"/>
              </a:rPr>
              <a:t>x</a:t>
            </a:r>
            <a:r>
              <a:rPr lang="en-US" altLang="en-US" sz="2800">
                <a:sym typeface="Symbol" panose="05050102010706020507" pitchFamily="18" charset="2"/>
              </a:rPr>
              <a:t>), then (</a:t>
            </a:r>
            <a:r>
              <a:rPr lang="en-US" altLang="en-US" sz="2800" i="1">
                <a:sym typeface="Symbol" panose="05050102010706020507" pitchFamily="18" charset="2"/>
              </a:rPr>
              <a:t>x</a:t>
            </a:r>
            <a:r>
              <a:rPr lang="en-US" altLang="en-US" sz="2800">
                <a:sym typeface="Symbol" panose="05050102010706020507" pitchFamily="18" charset="2"/>
              </a:rPr>
              <a:t>, </a:t>
            </a:r>
            <a:r>
              <a:rPr lang="en-US" altLang="en-US" sz="2800" i="1">
                <a:sym typeface="Symbol" panose="05050102010706020507" pitchFamily="18" charset="2"/>
              </a:rPr>
              <a:t>y</a:t>
            </a:r>
            <a:r>
              <a:rPr lang="en-US" altLang="en-US" sz="2800">
                <a:sym typeface="Symbol" panose="05050102010706020507" pitchFamily="18" charset="2"/>
              </a:rPr>
              <a:t>)   is on the graph of </a:t>
            </a:r>
            <a:r>
              <a:rPr lang="en-US" altLang="en-US" sz="2800" i="1">
                <a:sym typeface="Symbol" panose="05050102010706020507" pitchFamily="18" charset="2"/>
              </a:rPr>
              <a:t>y</a:t>
            </a:r>
            <a:r>
              <a:rPr lang="en-US" altLang="en-US" sz="2800">
                <a:sym typeface="Symbol" panose="05050102010706020507" pitchFamily="18" charset="2"/>
              </a:rPr>
              <a:t> = </a:t>
            </a:r>
            <a:r>
              <a:rPr lang="en-US" altLang="en-US" sz="2800" i="1">
                <a:sym typeface="Symbol" panose="05050102010706020507" pitchFamily="18" charset="2"/>
              </a:rPr>
              <a:t>f</a:t>
            </a:r>
            <a:r>
              <a:rPr lang="en-US" altLang="en-US" sz="2800">
                <a:sym typeface="Symbol" panose="05050102010706020507" pitchFamily="18" charset="2"/>
              </a:rPr>
              <a:t>(</a:t>
            </a:r>
            <a:r>
              <a:rPr lang="en-US" altLang="en-US" sz="2800" i="1">
                <a:sym typeface="Symbol" panose="05050102010706020507" pitchFamily="18" charset="2"/>
              </a:rPr>
              <a:t>x</a:t>
            </a:r>
            <a:r>
              <a:rPr lang="en-US" altLang="en-US" sz="2800">
                <a:sym typeface="Symbol" panose="05050102010706020507" pitchFamily="18" charset="2"/>
              </a:rPr>
              <a:t>), and (</a:t>
            </a:r>
            <a:r>
              <a:rPr lang="en-US" altLang="en-US" sz="2800" i="1">
                <a:sym typeface="Symbol" panose="05050102010706020507" pitchFamily="18" charset="2"/>
              </a:rPr>
              <a:t>x</a:t>
            </a:r>
            <a:r>
              <a:rPr lang="en-US" altLang="en-US" sz="2800">
                <a:sym typeface="Symbol" panose="05050102010706020507" pitchFamily="18" charset="2"/>
              </a:rPr>
              <a:t>, </a:t>
            </a:r>
            <a:r>
              <a:rPr lang="en-US" altLang="en-US" sz="2800" i="1">
                <a:sym typeface="Symbol" panose="05050102010706020507" pitchFamily="18" charset="2"/>
              </a:rPr>
              <a:t>y</a:t>
            </a:r>
            <a:r>
              <a:rPr lang="en-US" altLang="en-US" sz="2800">
                <a:sym typeface="Symbol" panose="05050102010706020507" pitchFamily="18" charset="2"/>
              </a:rPr>
              <a:t>) is on the graph     of </a:t>
            </a:r>
            <a:r>
              <a:rPr lang="en-US" altLang="en-US" sz="2800" i="1">
                <a:sym typeface="Symbol" panose="05050102010706020507" pitchFamily="18" charset="2"/>
              </a:rPr>
              <a:t>y</a:t>
            </a:r>
            <a:r>
              <a:rPr lang="en-US" altLang="en-US" sz="2800">
                <a:sym typeface="Symbol" panose="05050102010706020507" pitchFamily="18" charset="2"/>
              </a:rPr>
              <a:t> = </a:t>
            </a:r>
            <a:r>
              <a:rPr lang="en-US" altLang="en-US" sz="2800" i="1">
                <a:sym typeface="Symbol" panose="05050102010706020507" pitchFamily="18" charset="2"/>
              </a:rPr>
              <a:t>f</a:t>
            </a:r>
            <a:r>
              <a:rPr lang="en-US" altLang="en-US" sz="2800">
                <a:sym typeface="Symbol" panose="05050102010706020507" pitchFamily="18" charset="2"/>
              </a:rPr>
              <a:t>(</a:t>
            </a:r>
            <a:r>
              <a:rPr lang="en-US" altLang="en-US" sz="2800" i="1">
                <a:sym typeface="Symbol" panose="05050102010706020507" pitchFamily="18" charset="2"/>
              </a:rPr>
              <a:t>x</a:t>
            </a:r>
            <a:r>
              <a:rPr lang="en-US" altLang="en-US" sz="2800">
                <a:sym typeface="Symbol" panose="05050102010706020507" pitchFamily="18" charset="2"/>
              </a:rPr>
              <a:t>).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sz="280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922344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90600" y="1295400"/>
            <a:ext cx="7010400" cy="453072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800" dirty="0"/>
              <a:t>Reflection of the graph </a:t>
            </a:r>
            <a:r>
              <a:rPr lang="en-US" altLang="en-US" sz="2800" i="1" dirty="0"/>
              <a:t>y</a:t>
            </a:r>
            <a:r>
              <a:rPr lang="en-US" altLang="en-US" sz="2800" dirty="0"/>
              <a:t> = 3</a:t>
            </a:r>
            <a:r>
              <a:rPr lang="en-US" altLang="en-US" sz="2800" i="1" dirty="0"/>
              <a:t>x</a:t>
            </a:r>
            <a:r>
              <a:rPr lang="en-US" altLang="en-US" sz="2800" baseline="30000" dirty="0"/>
              <a:t>3</a:t>
            </a:r>
            <a:r>
              <a:rPr lang="en-US" altLang="en-US" sz="2800" dirty="0"/>
              <a:t> </a:t>
            </a:r>
            <a:r>
              <a:rPr lang="en-US" altLang="en-US" sz="2800" dirty="0">
                <a:sym typeface="Symbol" panose="05050102010706020507" pitchFamily="18" charset="2"/>
              </a:rPr>
              <a:t> 4</a:t>
            </a:r>
            <a:r>
              <a:rPr lang="en-US" altLang="en-US" sz="2800" i="1" dirty="0">
                <a:sym typeface="Symbol" panose="05050102010706020507" pitchFamily="18" charset="2"/>
              </a:rPr>
              <a:t>x</a:t>
            </a:r>
            <a:r>
              <a:rPr lang="en-US" altLang="en-US" sz="2800" baseline="30000" dirty="0">
                <a:sym typeface="Symbol" panose="05050102010706020507" pitchFamily="18" charset="2"/>
              </a:rPr>
              <a:t>2</a:t>
            </a:r>
            <a:r>
              <a:rPr lang="en-US" altLang="en-US" sz="2800" dirty="0">
                <a:sym typeface="Symbol" panose="05050102010706020507" pitchFamily="18" charset="2"/>
              </a:rPr>
              <a:t> across the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800" i="1" dirty="0">
                <a:sym typeface="Symbol" panose="05050102010706020507" pitchFamily="18" charset="2"/>
              </a:rPr>
              <a:t>x-</a:t>
            </a:r>
            <a:r>
              <a:rPr lang="en-US" altLang="en-US" sz="2800" dirty="0">
                <a:sym typeface="Symbol" panose="05050102010706020507" pitchFamily="18" charset="2"/>
              </a:rPr>
              <a:t>axis.</a:t>
            </a:r>
          </a:p>
        </p:txBody>
      </p:sp>
      <p:pic>
        <p:nvPicPr>
          <p:cNvPr id="24576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09800"/>
            <a:ext cx="333375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66" name="Text Box 5"/>
          <p:cNvSpPr txBox="1">
            <a:spLocks noChangeArrowheads="1"/>
          </p:cNvSpPr>
          <p:nvPr/>
        </p:nvSpPr>
        <p:spPr bwMode="auto">
          <a:xfrm>
            <a:off x="5181600" y="2209800"/>
            <a:ext cx="1447800" cy="36671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37931725" indent="-37474525"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i="1">
                <a:solidFill>
                  <a:schemeClr val="tx1"/>
                </a:solidFill>
                <a:ea typeface="ＭＳ Ｐゴシック" panose="020B0600070205080204" pitchFamily="34" charset="-128"/>
              </a:rPr>
              <a:t>y = </a:t>
            </a:r>
            <a:r>
              <a:rPr lang="en-US" altLang="en-US" sz="1800">
                <a:solidFill>
                  <a:schemeClr val="tx1"/>
                </a:solidFill>
                <a:ea typeface="ＭＳ Ｐゴシック" panose="020B0600070205080204" pitchFamily="34" charset="-128"/>
              </a:rPr>
              <a:t>3</a:t>
            </a:r>
            <a:r>
              <a:rPr lang="en-US" altLang="en-US" sz="1800" i="1">
                <a:solidFill>
                  <a:schemeClr val="tx1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sz="1800" baseline="30000">
                <a:solidFill>
                  <a:schemeClr val="tx1"/>
                </a:solidFill>
                <a:ea typeface="ＭＳ Ｐゴシック" panose="020B0600070205080204" pitchFamily="34" charset="-128"/>
              </a:rPr>
              <a:t>3</a:t>
            </a:r>
            <a:r>
              <a:rPr lang="en-US" altLang="en-US" sz="1800">
                <a:solidFill>
                  <a:schemeClr val="tx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800">
                <a:solidFill>
                  <a:schemeClr val="tx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 4</a:t>
            </a:r>
            <a:r>
              <a:rPr lang="en-US" altLang="en-US" sz="1800" i="1">
                <a:solidFill>
                  <a:schemeClr val="tx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x</a:t>
            </a:r>
            <a:r>
              <a:rPr lang="en-US" altLang="en-US" sz="1800" baseline="30000">
                <a:solidFill>
                  <a:schemeClr val="tx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2</a:t>
            </a:r>
            <a:endParaRPr lang="en-US" altLang="en-US" sz="1800" i="1">
              <a:solidFill>
                <a:schemeClr val="tx1"/>
              </a:solidFill>
              <a:ea typeface="ＭＳ Ｐゴシック" panose="020B0600070205080204" pitchFamily="34" charset="-128"/>
              <a:sym typeface="Symbol" panose="05050102010706020507" pitchFamily="18" charset="2"/>
            </a:endParaRPr>
          </a:p>
        </p:txBody>
      </p:sp>
      <p:sp>
        <p:nvSpPr>
          <p:cNvPr id="245767" name="Text Box 6"/>
          <p:cNvSpPr txBox="1">
            <a:spLocks noChangeArrowheads="1"/>
          </p:cNvSpPr>
          <p:nvPr/>
        </p:nvSpPr>
        <p:spPr bwMode="auto">
          <a:xfrm>
            <a:off x="5181600" y="5105400"/>
            <a:ext cx="1524000" cy="366713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37931725" indent="-37474525"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i="1">
                <a:solidFill>
                  <a:schemeClr val="tx1"/>
                </a:solidFill>
                <a:ea typeface="ＭＳ Ｐゴシック" panose="020B0600070205080204" pitchFamily="34" charset="-128"/>
              </a:rPr>
              <a:t>y = </a:t>
            </a:r>
            <a:r>
              <a:rPr lang="en-US" altLang="en-US" sz="1800" i="1">
                <a:solidFill>
                  <a:schemeClr val="tx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</a:t>
            </a:r>
            <a:r>
              <a:rPr lang="en-US" altLang="en-US" sz="1800">
                <a:solidFill>
                  <a:schemeClr val="tx1"/>
                </a:solidFill>
                <a:ea typeface="ＭＳ Ｐゴシック" panose="020B0600070205080204" pitchFamily="34" charset="-128"/>
              </a:rPr>
              <a:t>3</a:t>
            </a:r>
            <a:r>
              <a:rPr lang="en-US" altLang="en-US" sz="1800" i="1">
                <a:solidFill>
                  <a:schemeClr val="tx1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sz="1800" baseline="30000">
                <a:solidFill>
                  <a:schemeClr val="tx1"/>
                </a:solidFill>
                <a:ea typeface="ＭＳ Ｐゴシック" panose="020B0600070205080204" pitchFamily="34" charset="-128"/>
              </a:rPr>
              <a:t>3</a:t>
            </a:r>
            <a:r>
              <a:rPr lang="en-US" altLang="en-US" sz="1800">
                <a:solidFill>
                  <a:schemeClr val="tx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800">
                <a:solidFill>
                  <a:schemeClr val="tx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+ 4</a:t>
            </a:r>
            <a:r>
              <a:rPr lang="en-US" altLang="en-US" sz="1800" i="1">
                <a:solidFill>
                  <a:schemeClr val="tx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x</a:t>
            </a:r>
            <a:r>
              <a:rPr lang="en-US" altLang="en-US" sz="1800" baseline="30000">
                <a:solidFill>
                  <a:schemeClr val="tx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2</a:t>
            </a:r>
            <a:endParaRPr lang="en-US" altLang="en-US" sz="1800" i="1">
              <a:solidFill>
                <a:schemeClr val="tx1"/>
              </a:solidFill>
              <a:ea typeface="ＭＳ Ｐゴシック" panose="020B0600070205080204" pitchFamily="34" charset="-128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150251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90600" y="1371600"/>
            <a:ext cx="7010400" cy="453072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800" dirty="0"/>
              <a:t>Reflection of the graph </a:t>
            </a:r>
            <a:r>
              <a:rPr lang="en-US" altLang="en-US" sz="2800" i="1" dirty="0"/>
              <a:t>y</a:t>
            </a:r>
            <a:r>
              <a:rPr lang="en-US" altLang="en-US" sz="2800" dirty="0"/>
              <a:t> = </a:t>
            </a:r>
            <a:r>
              <a:rPr lang="en-US" altLang="en-US" sz="2800" i="1" dirty="0"/>
              <a:t>x</a:t>
            </a:r>
            <a:r>
              <a:rPr lang="en-US" altLang="en-US" sz="2800" baseline="30000" dirty="0"/>
              <a:t>3</a:t>
            </a:r>
            <a:r>
              <a:rPr lang="en-US" altLang="en-US" sz="2800" dirty="0"/>
              <a:t> </a:t>
            </a:r>
            <a:r>
              <a:rPr lang="en-US" altLang="en-US" sz="2800" dirty="0">
                <a:sym typeface="Symbol" panose="05050102010706020507" pitchFamily="18" charset="2"/>
              </a:rPr>
              <a:t> 2</a:t>
            </a:r>
            <a:r>
              <a:rPr lang="en-US" altLang="en-US" sz="2800" i="1" dirty="0">
                <a:sym typeface="Symbol" panose="05050102010706020507" pitchFamily="18" charset="2"/>
              </a:rPr>
              <a:t>x</a:t>
            </a:r>
            <a:r>
              <a:rPr lang="en-US" altLang="en-US" sz="2800" baseline="30000" dirty="0">
                <a:sym typeface="Symbol" panose="05050102010706020507" pitchFamily="18" charset="2"/>
              </a:rPr>
              <a:t>2</a:t>
            </a:r>
            <a:r>
              <a:rPr lang="en-US" altLang="en-US" sz="2800" dirty="0">
                <a:sym typeface="Symbol" panose="05050102010706020507" pitchFamily="18" charset="2"/>
              </a:rPr>
              <a:t> across the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800" i="1" dirty="0">
                <a:sym typeface="Symbol" panose="05050102010706020507" pitchFamily="18" charset="2"/>
              </a:rPr>
              <a:t>y-</a:t>
            </a:r>
            <a:r>
              <a:rPr lang="en-US" altLang="en-US" sz="2800" dirty="0">
                <a:sym typeface="Symbol" panose="05050102010706020507" pitchFamily="18" charset="2"/>
              </a:rPr>
              <a:t>axis.</a:t>
            </a:r>
          </a:p>
        </p:txBody>
      </p:sp>
      <p:sp>
        <p:nvSpPr>
          <p:cNvPr id="246789" name="Text Box 5"/>
          <p:cNvSpPr txBox="1">
            <a:spLocks noChangeArrowheads="1"/>
          </p:cNvSpPr>
          <p:nvPr/>
        </p:nvSpPr>
        <p:spPr bwMode="auto">
          <a:xfrm>
            <a:off x="4953000" y="2590800"/>
            <a:ext cx="1447800" cy="36671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37931725" indent="-37474525"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i="1">
                <a:solidFill>
                  <a:schemeClr val="tx1"/>
                </a:solidFill>
                <a:ea typeface="ＭＳ Ｐゴシック" panose="020B0600070205080204" pitchFamily="34" charset="-128"/>
              </a:rPr>
              <a:t>y = x</a:t>
            </a:r>
            <a:r>
              <a:rPr lang="en-US" altLang="en-US" sz="1800" baseline="30000">
                <a:solidFill>
                  <a:schemeClr val="tx1"/>
                </a:solidFill>
                <a:ea typeface="ＭＳ Ｐゴシック" panose="020B0600070205080204" pitchFamily="34" charset="-128"/>
              </a:rPr>
              <a:t>3</a:t>
            </a:r>
            <a:r>
              <a:rPr lang="en-US" altLang="en-US" sz="1800">
                <a:solidFill>
                  <a:schemeClr val="tx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800">
                <a:solidFill>
                  <a:schemeClr val="tx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 2</a:t>
            </a:r>
            <a:r>
              <a:rPr lang="en-US" altLang="en-US" sz="1800" i="1">
                <a:solidFill>
                  <a:schemeClr val="tx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x</a:t>
            </a:r>
            <a:r>
              <a:rPr lang="en-US" altLang="en-US" sz="1800" baseline="30000">
                <a:solidFill>
                  <a:schemeClr val="tx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2</a:t>
            </a:r>
            <a:endParaRPr lang="en-US" altLang="en-US" sz="1800" i="1">
              <a:solidFill>
                <a:schemeClr val="tx1"/>
              </a:solidFill>
              <a:ea typeface="ＭＳ Ｐゴシック" panose="020B0600070205080204" pitchFamily="34" charset="-128"/>
              <a:sym typeface="Symbol" panose="05050102010706020507" pitchFamily="18" charset="2"/>
            </a:endParaRPr>
          </a:p>
        </p:txBody>
      </p:sp>
      <p:sp>
        <p:nvSpPr>
          <p:cNvPr id="246790" name="Text Box 6"/>
          <p:cNvSpPr txBox="1">
            <a:spLocks noChangeArrowheads="1"/>
          </p:cNvSpPr>
          <p:nvPr/>
        </p:nvSpPr>
        <p:spPr bwMode="auto">
          <a:xfrm>
            <a:off x="2057400" y="2514600"/>
            <a:ext cx="1524000" cy="366713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37931725" indent="-37474525"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i="1">
                <a:solidFill>
                  <a:schemeClr val="tx1"/>
                </a:solidFill>
                <a:ea typeface="ＭＳ Ｐゴシック" panose="020B0600070205080204" pitchFamily="34" charset="-128"/>
              </a:rPr>
              <a:t>y = -x</a:t>
            </a:r>
            <a:r>
              <a:rPr lang="en-US" altLang="en-US" sz="1800" baseline="30000">
                <a:solidFill>
                  <a:schemeClr val="tx1"/>
                </a:solidFill>
                <a:ea typeface="ＭＳ Ｐゴシック" panose="020B0600070205080204" pitchFamily="34" charset="-128"/>
              </a:rPr>
              <a:t>3</a:t>
            </a:r>
            <a:r>
              <a:rPr lang="en-US" altLang="en-US" sz="1800">
                <a:solidFill>
                  <a:schemeClr val="tx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800">
                <a:solidFill>
                  <a:schemeClr val="tx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+ 2</a:t>
            </a:r>
            <a:r>
              <a:rPr lang="en-US" altLang="en-US" sz="1800" i="1">
                <a:solidFill>
                  <a:schemeClr val="tx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x</a:t>
            </a:r>
            <a:r>
              <a:rPr lang="en-US" altLang="en-US" sz="1800" baseline="30000">
                <a:solidFill>
                  <a:schemeClr val="tx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2</a:t>
            </a:r>
            <a:endParaRPr lang="en-US" altLang="en-US" sz="1800" i="1">
              <a:solidFill>
                <a:schemeClr val="tx1"/>
              </a:solidFill>
              <a:ea typeface="ＭＳ Ｐゴシック" panose="020B0600070205080204" pitchFamily="34" charset="-128"/>
              <a:sym typeface="Symbol" panose="05050102010706020507" pitchFamily="18" charset="2"/>
            </a:endParaRPr>
          </a:p>
        </p:txBody>
      </p:sp>
      <p:sp>
        <p:nvSpPr>
          <p:cNvPr id="246791" name="Line 8"/>
          <p:cNvSpPr>
            <a:spLocks noChangeShapeType="1"/>
          </p:cNvSpPr>
          <p:nvPr/>
        </p:nvSpPr>
        <p:spPr bwMode="auto">
          <a:xfrm flipV="1">
            <a:off x="4191000" y="2895600"/>
            <a:ext cx="0" cy="2209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792" name="Line 9"/>
          <p:cNvSpPr>
            <a:spLocks noChangeShapeType="1"/>
          </p:cNvSpPr>
          <p:nvPr/>
        </p:nvSpPr>
        <p:spPr bwMode="auto">
          <a:xfrm flipV="1">
            <a:off x="2743200" y="3962400"/>
            <a:ext cx="3048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793" name="Freeform 10"/>
          <p:cNvSpPr>
            <a:spLocks/>
          </p:cNvSpPr>
          <p:nvPr/>
        </p:nvSpPr>
        <p:spPr bwMode="auto">
          <a:xfrm>
            <a:off x="3886200" y="2895600"/>
            <a:ext cx="1066800" cy="2286000"/>
          </a:xfrm>
          <a:custGeom>
            <a:avLst/>
            <a:gdLst>
              <a:gd name="T0" fmla="*/ 0 w 672"/>
              <a:gd name="T1" fmla="*/ 2147483647 h 1440"/>
              <a:gd name="T2" fmla="*/ 2147483647 w 672"/>
              <a:gd name="T3" fmla="*/ 2147483647 h 1440"/>
              <a:gd name="T4" fmla="*/ 2147483647 w 672"/>
              <a:gd name="T5" fmla="*/ 2147483647 h 1440"/>
              <a:gd name="T6" fmla="*/ 2147483647 w 672"/>
              <a:gd name="T7" fmla="*/ 0 h 144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1440"/>
              <a:gd name="T14" fmla="*/ 672 w 672"/>
              <a:gd name="T15" fmla="*/ 1440 h 14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1440">
                <a:moveTo>
                  <a:pt x="0" y="1440"/>
                </a:moveTo>
                <a:cubicBezTo>
                  <a:pt x="60" y="1084"/>
                  <a:pt x="120" y="728"/>
                  <a:pt x="192" y="672"/>
                </a:cubicBezTo>
                <a:cubicBezTo>
                  <a:pt x="264" y="616"/>
                  <a:pt x="352" y="1216"/>
                  <a:pt x="432" y="1104"/>
                </a:cubicBezTo>
                <a:cubicBezTo>
                  <a:pt x="512" y="992"/>
                  <a:pt x="592" y="496"/>
                  <a:pt x="672" y="0"/>
                </a:cubicBezTo>
              </a:path>
            </a:pathLst>
          </a:custGeom>
          <a:noFill/>
          <a:ln w="25400">
            <a:solidFill>
              <a:srgbClr val="008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37931725" indent="-37474525"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8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46794" name="Freeform 11"/>
          <p:cNvSpPr>
            <a:spLocks/>
          </p:cNvSpPr>
          <p:nvPr/>
        </p:nvSpPr>
        <p:spPr bwMode="auto">
          <a:xfrm flipH="1">
            <a:off x="3429000" y="2895600"/>
            <a:ext cx="1066800" cy="2286000"/>
          </a:xfrm>
          <a:custGeom>
            <a:avLst/>
            <a:gdLst>
              <a:gd name="T0" fmla="*/ 0 w 672"/>
              <a:gd name="T1" fmla="*/ 2147483647 h 1440"/>
              <a:gd name="T2" fmla="*/ 2147483647 w 672"/>
              <a:gd name="T3" fmla="*/ 2147483647 h 1440"/>
              <a:gd name="T4" fmla="*/ 2147483647 w 672"/>
              <a:gd name="T5" fmla="*/ 2147483647 h 1440"/>
              <a:gd name="T6" fmla="*/ 2147483647 w 672"/>
              <a:gd name="T7" fmla="*/ 0 h 144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1440"/>
              <a:gd name="T14" fmla="*/ 672 w 672"/>
              <a:gd name="T15" fmla="*/ 1440 h 14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1440">
                <a:moveTo>
                  <a:pt x="0" y="1440"/>
                </a:moveTo>
                <a:cubicBezTo>
                  <a:pt x="60" y="1084"/>
                  <a:pt x="120" y="728"/>
                  <a:pt x="192" y="672"/>
                </a:cubicBezTo>
                <a:cubicBezTo>
                  <a:pt x="264" y="616"/>
                  <a:pt x="352" y="1216"/>
                  <a:pt x="432" y="1104"/>
                </a:cubicBezTo>
                <a:cubicBezTo>
                  <a:pt x="512" y="992"/>
                  <a:pt x="592" y="496"/>
                  <a:pt x="672" y="0"/>
                </a:cubicBezTo>
              </a:path>
            </a:pathLst>
          </a:custGeom>
          <a:noFill/>
          <a:ln w="254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37931725" indent="-37474525"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8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79651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Vertical Stretching and Shrinking</a:t>
            </a:r>
          </a:p>
        </p:txBody>
      </p:sp>
      <p:sp>
        <p:nvSpPr>
          <p:cNvPr id="2478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The graph of </a:t>
            </a:r>
            <a:r>
              <a:rPr lang="en-US" altLang="en-US" sz="2800" i="1"/>
              <a:t>y</a:t>
            </a:r>
            <a:r>
              <a:rPr lang="en-US" altLang="en-US" sz="2800"/>
              <a:t> = </a:t>
            </a:r>
            <a:r>
              <a:rPr lang="en-US" altLang="en-US" sz="2800" i="1"/>
              <a:t>af </a:t>
            </a:r>
            <a:r>
              <a:rPr lang="en-US" altLang="en-US" sz="2800"/>
              <a:t>(</a:t>
            </a:r>
            <a:r>
              <a:rPr lang="en-US" altLang="en-US" sz="2800" i="1"/>
              <a:t>x</a:t>
            </a:r>
            <a:r>
              <a:rPr lang="en-US" altLang="en-US" sz="2800"/>
              <a:t>) can be obtained from the graph of </a:t>
            </a:r>
            <a:r>
              <a:rPr lang="en-US" altLang="en-US" sz="2800" i="1"/>
              <a:t>y</a:t>
            </a:r>
            <a:r>
              <a:rPr lang="en-US" altLang="en-US" sz="2800"/>
              <a:t> = </a:t>
            </a:r>
            <a:r>
              <a:rPr lang="en-US" altLang="en-US" sz="2800" i="1"/>
              <a:t>f</a:t>
            </a:r>
            <a:r>
              <a:rPr lang="en-US" altLang="en-US" sz="2800"/>
              <a:t>(</a:t>
            </a:r>
            <a:r>
              <a:rPr lang="en-US" altLang="en-US" sz="2800" i="1"/>
              <a:t>x</a:t>
            </a:r>
            <a:r>
              <a:rPr lang="en-US" altLang="en-US" sz="2800"/>
              <a:t>) by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/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</a:t>
            </a:r>
            <a:r>
              <a:rPr lang="en-US" altLang="en-US" sz="2800" b="1"/>
              <a:t>stretching vertically </a:t>
            </a:r>
            <a:r>
              <a:rPr lang="en-US" altLang="en-US" sz="2800"/>
              <a:t>for |</a:t>
            </a:r>
            <a:r>
              <a:rPr lang="en-US" altLang="en-US" sz="2800" i="1"/>
              <a:t>a</a:t>
            </a:r>
            <a:r>
              <a:rPr lang="en-US" altLang="en-US" sz="2800"/>
              <a:t>| &gt; 1, or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</a:t>
            </a:r>
            <a:r>
              <a:rPr lang="en-US" altLang="en-US" sz="2800" b="1"/>
              <a:t>shrinking vertically </a:t>
            </a:r>
            <a:r>
              <a:rPr lang="en-US" altLang="en-US" sz="2800"/>
              <a:t>for 0 &lt; |</a:t>
            </a:r>
            <a:r>
              <a:rPr lang="en-US" altLang="en-US" sz="2800" i="1"/>
              <a:t>a</a:t>
            </a:r>
            <a:r>
              <a:rPr lang="en-US" altLang="en-US" sz="2800"/>
              <a:t>| &lt; 1.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/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For </a:t>
            </a:r>
            <a:r>
              <a:rPr lang="en-US" altLang="en-US" sz="2800" i="1"/>
              <a:t>a</a:t>
            </a:r>
            <a:r>
              <a:rPr lang="en-US" altLang="en-US" sz="2800"/>
              <a:t> &lt; 0, the graph is also reflected across the </a:t>
            </a:r>
            <a:r>
              <a:rPr lang="en-US" altLang="en-US" sz="2800" i="1"/>
              <a:t>x</a:t>
            </a:r>
            <a:r>
              <a:rPr lang="en-US" altLang="en-US" sz="2800"/>
              <a:t>-axis.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/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(The </a:t>
            </a:r>
            <a:r>
              <a:rPr lang="en-US" altLang="en-US" sz="2800" i="1"/>
              <a:t>y</a:t>
            </a:r>
            <a:r>
              <a:rPr lang="en-US" altLang="en-US" sz="2800"/>
              <a:t>-coordinates of the graph of </a:t>
            </a:r>
            <a:r>
              <a:rPr lang="en-US" altLang="en-US" sz="2800" i="1"/>
              <a:t>y</a:t>
            </a:r>
            <a:r>
              <a:rPr lang="en-US" altLang="en-US" sz="2800"/>
              <a:t> = </a:t>
            </a:r>
            <a:r>
              <a:rPr lang="en-US" altLang="en-US" sz="2800" i="1"/>
              <a:t>af </a:t>
            </a:r>
            <a:r>
              <a:rPr lang="en-US" altLang="en-US" sz="2800"/>
              <a:t>(</a:t>
            </a:r>
            <a:r>
              <a:rPr lang="en-US" altLang="en-US" sz="2800" i="1"/>
              <a:t>x</a:t>
            </a:r>
            <a:r>
              <a:rPr lang="en-US" altLang="en-US" sz="2800"/>
              <a:t>) can be obtained by multiplying the </a:t>
            </a:r>
            <a:r>
              <a:rPr lang="en-US" altLang="en-US" sz="2800" i="1"/>
              <a:t>y</a:t>
            </a:r>
            <a:r>
              <a:rPr lang="en-US" altLang="en-US" sz="2800"/>
              <a:t>-coordinates of </a:t>
            </a:r>
            <a:r>
              <a:rPr lang="en-US" altLang="en-US" sz="2800" i="1"/>
              <a:t>y</a:t>
            </a:r>
            <a:r>
              <a:rPr lang="en-US" altLang="en-US" sz="2800"/>
              <a:t> = </a:t>
            </a:r>
            <a:r>
              <a:rPr lang="en-US" altLang="en-US" sz="2800" i="1"/>
              <a:t>f</a:t>
            </a:r>
            <a:r>
              <a:rPr lang="en-US" altLang="en-US" sz="2800"/>
              <a:t>(</a:t>
            </a:r>
            <a:r>
              <a:rPr lang="en-US" altLang="en-US" sz="2800" i="1"/>
              <a:t>x</a:t>
            </a:r>
            <a:r>
              <a:rPr lang="en-US" altLang="en-US" sz="2800"/>
              <a:t>) by </a:t>
            </a:r>
            <a:r>
              <a:rPr lang="en-US" altLang="en-US" sz="2800" i="1"/>
              <a:t>a</a:t>
            </a:r>
            <a:r>
              <a:rPr lang="en-US" altLang="en-US" sz="280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9968830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836" name="Picture 5" descr="01_147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86000"/>
            <a:ext cx="4572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8837" name="Text Box 8"/>
          <p:cNvSpPr txBox="1">
            <a:spLocks noChangeArrowheads="1"/>
          </p:cNvSpPr>
          <p:nvPr/>
        </p:nvSpPr>
        <p:spPr bwMode="auto">
          <a:xfrm>
            <a:off x="762000" y="1356519"/>
            <a:ext cx="525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37931725" indent="-37474525"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Stretch  </a:t>
            </a:r>
            <a:r>
              <a:rPr lang="en-US" altLang="en-US" sz="3200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y</a:t>
            </a:r>
            <a:r>
              <a:rPr lang="en-US" altLang="en-US" sz="32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= </a:t>
            </a:r>
            <a:r>
              <a:rPr lang="en-US" altLang="en-US" sz="3200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sz="3200" baseline="30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3</a:t>
            </a:r>
            <a:r>
              <a:rPr lang="en-US" altLang="en-US" sz="32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– </a:t>
            </a:r>
            <a:r>
              <a:rPr lang="en-US" altLang="en-US" sz="3200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x  </a:t>
            </a:r>
            <a:r>
              <a:rPr lang="en-US" altLang="en-US" sz="32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vertically.</a:t>
            </a:r>
          </a:p>
        </p:txBody>
      </p:sp>
    </p:spTree>
    <p:extLst>
      <p:ext uri="{BB962C8B-B14F-4D97-AF65-F5344CB8AC3E}">
        <p14:creationId xmlns:p14="http://schemas.microsoft.com/office/powerpoint/2010/main" val="39697321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3487</TotalTime>
  <Words>331</Words>
  <Application>Microsoft Office PowerPoint</Application>
  <PresentationFormat>Letter Paper (8.5x11 in)</PresentationFormat>
  <Paragraphs>58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Blends</vt:lpstr>
      <vt:lpstr>PowerPoint Presentation</vt:lpstr>
      <vt:lpstr>7.2 TRANSFORMATIONS</vt:lpstr>
      <vt:lpstr>Vertical Translation</vt:lpstr>
      <vt:lpstr>Horizontal Translation</vt:lpstr>
      <vt:lpstr>Reflections</vt:lpstr>
      <vt:lpstr>PowerPoint Presentation</vt:lpstr>
      <vt:lpstr>PowerPoint Presentation</vt:lpstr>
      <vt:lpstr>Vertical Stretching and Shrinking</vt:lpstr>
      <vt:lpstr>PowerPoint Presentation</vt:lpstr>
      <vt:lpstr>PowerPoint Presentation</vt:lpstr>
      <vt:lpstr>PowerPoint Presentation</vt:lpstr>
      <vt:lpstr>Horizontal Stretching or Shrinking</vt:lpstr>
      <vt:lpstr>PowerPoint Presentation</vt:lpstr>
      <vt:lpstr>PowerPoint Presentation</vt:lpstr>
      <vt:lpstr>PowerPoint Presentation</vt:lpstr>
    </vt:vector>
  </TitlesOfParts>
  <Company>2017 Pearson Education,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Algebra with Intermediate Algebra </dc:title>
  <dc:subject> </dc:subject>
  <dc:creator>Beecher, Penna, Johnson, Bittinger</dc:creator>
  <cp:lastModifiedBy>Dennis Jarvis</cp:lastModifiedBy>
  <cp:revision>232</cp:revision>
  <cp:lastPrinted>2001-11-04T00:51:13Z</cp:lastPrinted>
  <dcterms:created xsi:type="dcterms:W3CDTF">2005-02-25T19:46:41Z</dcterms:created>
  <dcterms:modified xsi:type="dcterms:W3CDTF">2016-09-25T18:51:17Z</dcterms:modified>
</cp:coreProperties>
</file>