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849" r:id="rId2"/>
    <p:sldId id="990" r:id="rId3"/>
    <p:sldId id="1012" r:id="rId4"/>
    <p:sldId id="1013" r:id="rId5"/>
    <p:sldId id="1014" r:id="rId6"/>
    <p:sldId id="1015" r:id="rId7"/>
    <p:sldId id="1016" r:id="rId8"/>
    <p:sldId id="1017" r:id="rId9"/>
    <p:sldId id="1018" r:id="rId10"/>
    <p:sldId id="1019" r:id="rId11"/>
    <p:sldId id="1020" r:id="rId12"/>
    <p:sldId id="1021" r:id="rId13"/>
    <p:sldId id="1023" r:id="rId14"/>
    <p:sldId id="1022" r:id="rId15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60000"/>
    <a:srgbClr val="99CCFF"/>
    <a:srgbClr val="F8BE1A"/>
    <a:srgbClr val="3333FF"/>
    <a:srgbClr val="2BCEDF"/>
    <a:srgbClr val="F6DC1C"/>
    <a:srgbClr val="A72CDE"/>
    <a:srgbClr val="B2B2B2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 snapToObjects="1">
      <p:cViewPr varScale="1">
        <p:scale>
          <a:sx n="104" d="100"/>
          <a:sy n="104" d="100"/>
        </p:scale>
        <p:origin x="-228" y="-96"/>
      </p:cViewPr>
      <p:guideLst>
        <p:guide orient="horz" pos="12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40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A61439E-C80C-4091-A661-2F276651421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0007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D43DA3F1-9E43-495D-A40C-5FD52B3BF18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35649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3DA3F1-9E43-495D-A40C-5FD52B3BF181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790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93BAF8E0-451B-4194-BA37-8460A743CBE5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7" name="Shape 40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749239" y="228600"/>
            <a:ext cx="6618287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</a:extLst>
        </p:spPr>
        <p:txBody>
          <a:bodyPr anchor="ctr"/>
          <a:lstStyle>
            <a:lvl1pPr>
              <a:defRPr b="1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8675" y="1874838"/>
            <a:ext cx="7315200" cy="4197350"/>
          </a:xfrm>
          <a:extLst>
            <a:ext uri="{909E8E84-426E-40DD-AFC4-6F175D3DCCD1}">
              <a14:hiddenFill xmlns:a14="http://schemas.microsoft.com/office/drawing/2010/main">
                <a:solidFill>
                  <a:srgbClr val="F3E39F"/>
                </a:solidFill>
              </a14:hiddenFill>
            </a:ext>
          </a:extLst>
        </p:spPr>
        <p:txBody>
          <a:bodyPr/>
          <a:lstStyle>
            <a:lvl1pPr marL="0" indent="0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62610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5872"/>
            <a:ext cx="8163659" cy="4752528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31457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am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gray">
          <a:xfrm>
            <a:off x="0" y="11477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" name="Rectangle 12"/>
          <p:cNvSpPr>
            <a:spLocks noChangeArrowheads="1"/>
          </p:cNvSpPr>
          <p:nvPr userDrawn="1"/>
        </p:nvSpPr>
        <p:spPr bwMode="auto">
          <a:xfrm rot="2779465">
            <a:off x="401638" y="269875"/>
            <a:ext cx="565150" cy="520700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1219200" y="268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b="1" dirty="0">
                <a:solidFill>
                  <a:schemeClr val="tx2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94791877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7" y="342900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565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2898"/>
            <a:ext cx="7974013" cy="685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445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21779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740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EXAMPLE</a:t>
            </a:r>
          </a:p>
        </p:txBody>
      </p:sp>
      <p:sp>
        <p:nvSpPr>
          <p:cNvPr id="102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3" y="1600200"/>
            <a:ext cx="79629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029" name="TextBox 16"/>
          <p:cNvSpPr txBox="1">
            <a:spLocks noChangeArrowheads="1"/>
          </p:cNvSpPr>
          <p:nvPr userDrawn="1"/>
        </p:nvSpPr>
        <p:spPr bwMode="auto">
          <a:xfrm>
            <a:off x="4060825" y="6496050"/>
            <a:ext cx="3025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>
                <a:solidFill>
                  <a:srgbClr val="D9D9D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Pearson Education, Inc.</a:t>
            </a:r>
          </a:p>
        </p:txBody>
      </p:sp>
      <p:sp>
        <p:nvSpPr>
          <p:cNvPr id="1030" name="TextBox 17"/>
          <p:cNvSpPr txBox="1">
            <a:spLocks noChangeArrowheads="1"/>
          </p:cNvSpPr>
          <p:nvPr userDrawn="1"/>
        </p:nvSpPr>
        <p:spPr bwMode="auto">
          <a:xfrm>
            <a:off x="8523288" y="6453188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BF5EA"/>
                </a:solidFill>
              </a:rPr>
              <a:t> </a:t>
            </a:r>
            <a:fld id="{6B9FD895-5AD1-418D-9CF9-CD6371DE2721}" type="slidenum">
              <a:rPr lang="en-US" altLang="en-US" sz="1800">
                <a:solidFill>
                  <a:srgbClr val="FBF5EA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 sz="1800">
              <a:solidFill>
                <a:srgbClr val="FBF5EA"/>
              </a:solidFill>
            </a:endParaRPr>
          </a:p>
        </p:txBody>
      </p:sp>
      <p:pic>
        <p:nvPicPr>
          <p:cNvPr id="1031" name="Shape 40"/>
          <p:cNvPicPr preferRelativeResize="0"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6472238"/>
            <a:ext cx="10826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1735138" y="6519863"/>
            <a:ext cx="1998662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b="1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15" r:id="rId4"/>
    <p:sldLayoutId id="2147483716" r:id="rId5"/>
    <p:sldLayoutId id="2147483717" r:id="rId6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0"/>
        </a:spcAft>
        <a:buClr>
          <a:srgbClr val="CC0066"/>
        </a:buClr>
        <a:buSzPct val="60000"/>
        <a:buFont typeface="Wingdings" panose="05000000000000000000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F0C200"/>
        </a:buClr>
        <a:buSzPct val="55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CC0066"/>
        </a:buClr>
        <a:buSzPct val="50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990600"/>
            <a:ext cx="3781425" cy="1223963"/>
          </a:xfrm>
          <a:prstGeom prst="rect">
            <a:avLst/>
          </a:prstGeom>
          <a:noFill/>
        </p:spPr>
        <p:txBody>
          <a:bodyPr/>
          <a:lstStyle/>
          <a:p>
            <a:pPr algn="ctr" eaLnBrk="1" hangingPunct="1">
              <a:spcBef>
                <a:spcPct val="40000"/>
              </a:spcBef>
              <a:defRPr/>
            </a:pPr>
            <a:r>
              <a:rPr lang="en-GB" sz="4400" b="1" kern="0" dirty="0">
                <a:solidFill>
                  <a:schemeClr val="tx2"/>
                </a:solidFill>
                <a:ea typeface="+mj-ea"/>
                <a:cs typeface="+mn-cs"/>
              </a:rPr>
              <a:t>Chapter </a:t>
            </a:r>
            <a:r>
              <a:rPr lang="en-GB" sz="4400" b="1" kern="0" dirty="0" smtClean="0">
                <a:solidFill>
                  <a:schemeClr val="tx2"/>
                </a:solidFill>
                <a:ea typeface="+mj-ea"/>
                <a:cs typeface="+mn-cs"/>
              </a:rPr>
              <a:t>8</a:t>
            </a:r>
            <a:endParaRPr lang="en-GB" sz="4400" b="1" kern="0" dirty="0">
              <a:solidFill>
                <a:schemeClr val="tx2"/>
              </a:solidFill>
              <a:ea typeface="+mj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2895600"/>
            <a:ext cx="3729038" cy="2016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SzPct val="80000"/>
              <a:buFont typeface="Verdana" pitchFamily="34" charset="0"/>
              <a:buNone/>
              <a:defRPr/>
            </a:pPr>
            <a:r>
              <a:rPr lang="en-US" sz="3600" b="1" kern="0" dirty="0" smtClean="0">
                <a:solidFill>
                  <a:schemeClr val="tx2"/>
                </a:solidFill>
                <a:cs typeface="+mn-cs"/>
              </a:rPr>
              <a:t>Polynomial Functions and Rational Functions</a:t>
            </a:r>
            <a:endParaRPr lang="en-GB" sz="3600" b="1" kern="0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717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533400"/>
            <a:ext cx="427672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1975" y="1489075"/>
            <a:ext cx="80772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98463" algn="l"/>
              </a:tabLst>
            </a:pPr>
            <a:r>
              <a:rPr lang="en-US" altLang="en-US" sz="2800" dirty="0" smtClean="0"/>
              <a:t>Determine whether 4 is a zero of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), where </a:t>
            </a:r>
            <a:br>
              <a:rPr lang="en-US" altLang="en-US" sz="2800" dirty="0" smtClean="0"/>
            </a:b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= 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 6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baseline="300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 + 11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 6.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en-US" sz="2800" b="1" dirty="0" smtClean="0">
                <a:sym typeface="Symbol" pitchFamily="18" charset="2"/>
              </a:rPr>
              <a:t>Solution</a:t>
            </a:r>
          </a:p>
          <a:p>
            <a:pPr marL="0">
              <a:buFont typeface="Wingdings" pitchFamily="2" charset="2"/>
              <a:buNone/>
            </a:pPr>
            <a:r>
              <a:rPr lang="en-US" altLang="en-US" sz="2800" dirty="0" smtClean="0">
                <a:sym typeface="Symbol" pitchFamily="18" charset="2"/>
              </a:rPr>
              <a:t>We use synthetic division and the remainder theorem </a:t>
            </a:r>
            <a:r>
              <a:rPr lang="en-US" altLang="en-US" sz="2800" dirty="0" smtClean="0">
                <a:sym typeface="Symbol" pitchFamily="18" charset="2"/>
              </a:rPr>
              <a:t>to find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(4).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 marL="0">
              <a:buFont typeface="Wingdings" pitchFamily="2" charset="2"/>
              <a:buNone/>
            </a:pPr>
            <a:r>
              <a:rPr lang="en-US" altLang="en-US" sz="2800" dirty="0" smtClean="0">
                <a:sym typeface="Symbol" pitchFamily="18" charset="2"/>
              </a:rPr>
              <a:t>Since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(4)  0, the number 4 is not a zero of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).</a:t>
            </a:r>
            <a:endParaRPr lang="en-US" altLang="en-US" sz="2800" dirty="0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4133" name="Rectangle 9"/>
          <p:cNvSpPr>
            <a:spLocks noChangeArrowheads="1"/>
          </p:cNvSpPr>
          <p:nvPr/>
        </p:nvSpPr>
        <p:spPr bwMode="auto">
          <a:xfrm>
            <a:off x="2838450" y="42814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4134" name="Rectangle 13"/>
          <p:cNvSpPr>
            <a:spLocks noChangeArrowheads="1"/>
          </p:cNvSpPr>
          <p:nvPr/>
        </p:nvSpPr>
        <p:spPr bwMode="auto">
          <a:xfrm>
            <a:off x="3200400" y="3762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4135" name="Rectangle 14"/>
          <p:cNvSpPr>
            <a:spLocks noChangeArrowheads="1"/>
          </p:cNvSpPr>
          <p:nvPr/>
        </p:nvSpPr>
        <p:spPr bwMode="auto">
          <a:xfrm>
            <a:off x="2838450" y="3762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4136" name="Line 20"/>
          <p:cNvSpPr>
            <a:spLocks noChangeShapeType="1"/>
          </p:cNvSpPr>
          <p:nvPr/>
        </p:nvSpPr>
        <p:spPr bwMode="auto">
          <a:xfrm>
            <a:off x="2838450" y="3243263"/>
            <a:ext cx="23431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37" name="Line 21"/>
          <p:cNvSpPr>
            <a:spLocks noChangeShapeType="1"/>
          </p:cNvSpPr>
          <p:nvPr/>
        </p:nvSpPr>
        <p:spPr bwMode="auto">
          <a:xfrm>
            <a:off x="2838450" y="4800600"/>
            <a:ext cx="23431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38" name="Line 22"/>
          <p:cNvSpPr>
            <a:spLocks noChangeShapeType="1"/>
          </p:cNvSpPr>
          <p:nvPr/>
        </p:nvSpPr>
        <p:spPr bwMode="auto">
          <a:xfrm>
            <a:off x="2838450" y="3243263"/>
            <a:ext cx="0" cy="15573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39" name="Line 23"/>
          <p:cNvSpPr>
            <a:spLocks noChangeShapeType="1"/>
          </p:cNvSpPr>
          <p:nvPr/>
        </p:nvSpPr>
        <p:spPr bwMode="auto">
          <a:xfrm>
            <a:off x="5181600" y="3243263"/>
            <a:ext cx="0" cy="15573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4140" name="Group 28"/>
          <p:cNvGrpSpPr>
            <a:grpSpLocks/>
          </p:cNvGrpSpPr>
          <p:nvPr/>
        </p:nvGrpSpPr>
        <p:grpSpPr bwMode="auto">
          <a:xfrm>
            <a:off x="4419600" y="3505200"/>
            <a:ext cx="2343150" cy="1557338"/>
            <a:chOff x="1788" y="2043"/>
            <a:chExt cx="1476" cy="981"/>
          </a:xfrm>
        </p:grpSpPr>
        <p:sp>
          <p:nvSpPr>
            <p:cNvPr id="304141" name="Rectangle 5"/>
            <p:cNvSpPr>
              <a:spLocks noChangeArrowheads="1"/>
            </p:cNvSpPr>
            <p:nvPr/>
          </p:nvSpPr>
          <p:spPr bwMode="auto">
            <a:xfrm>
              <a:off x="2924" y="269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2" name="Rectangle 6"/>
            <p:cNvSpPr>
              <a:spLocks noChangeArrowheads="1"/>
            </p:cNvSpPr>
            <p:nvPr/>
          </p:nvSpPr>
          <p:spPr bwMode="auto">
            <a:xfrm>
              <a:off x="2584" y="269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3" name="Rectangle 7"/>
            <p:cNvSpPr>
              <a:spLocks noChangeArrowheads="1"/>
            </p:cNvSpPr>
            <p:nvPr/>
          </p:nvSpPr>
          <p:spPr bwMode="auto">
            <a:xfrm>
              <a:off x="2244" y="269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–2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4" name="Rectangle 8"/>
            <p:cNvSpPr>
              <a:spLocks noChangeArrowheads="1"/>
            </p:cNvSpPr>
            <p:nvPr/>
          </p:nvSpPr>
          <p:spPr bwMode="auto">
            <a:xfrm>
              <a:off x="2016" y="269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5" name="Rectangle 10"/>
            <p:cNvSpPr>
              <a:spLocks noChangeArrowheads="1"/>
            </p:cNvSpPr>
            <p:nvPr/>
          </p:nvSpPr>
          <p:spPr bwMode="auto">
            <a:xfrm>
              <a:off x="2924" y="237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12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6" name="Rectangle 11"/>
            <p:cNvSpPr>
              <a:spLocks noChangeArrowheads="1"/>
            </p:cNvSpPr>
            <p:nvPr/>
          </p:nvSpPr>
          <p:spPr bwMode="auto">
            <a:xfrm>
              <a:off x="2584" y="237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–8</a:t>
              </a:r>
              <a:endParaRPr lang="en-US" altLang="en-US" sz="1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7" name="Rectangle 12"/>
            <p:cNvSpPr>
              <a:spLocks noChangeArrowheads="1"/>
            </p:cNvSpPr>
            <p:nvPr/>
          </p:nvSpPr>
          <p:spPr bwMode="auto">
            <a:xfrm>
              <a:off x="2244" y="237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8" name="Rectangle 15"/>
            <p:cNvSpPr>
              <a:spLocks noChangeArrowheads="1"/>
            </p:cNvSpPr>
            <p:nvPr/>
          </p:nvSpPr>
          <p:spPr bwMode="auto">
            <a:xfrm>
              <a:off x="292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49" name="Rectangle 16"/>
            <p:cNvSpPr>
              <a:spLocks noChangeArrowheads="1"/>
            </p:cNvSpPr>
            <p:nvPr/>
          </p:nvSpPr>
          <p:spPr bwMode="auto">
            <a:xfrm>
              <a:off x="258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50" name="Rectangle 17"/>
            <p:cNvSpPr>
              <a:spLocks noChangeArrowheads="1"/>
            </p:cNvSpPr>
            <p:nvPr/>
          </p:nvSpPr>
          <p:spPr bwMode="auto">
            <a:xfrm>
              <a:off x="224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  <a:endParaRPr lang="en-US" altLang="en-US" sz="1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51" name="Rectangle 18"/>
            <p:cNvSpPr>
              <a:spLocks noChangeArrowheads="1"/>
            </p:cNvSpPr>
            <p:nvPr/>
          </p:nvSpPr>
          <p:spPr bwMode="auto">
            <a:xfrm>
              <a:off x="2016" y="204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52" name="Rectangle 19"/>
            <p:cNvSpPr>
              <a:spLocks noChangeArrowheads="1"/>
            </p:cNvSpPr>
            <p:nvPr/>
          </p:nvSpPr>
          <p:spPr bwMode="auto">
            <a:xfrm>
              <a:off x="1788" y="204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4153" name="Line 24"/>
            <p:cNvSpPr>
              <a:spLocks noChangeShapeType="1"/>
            </p:cNvSpPr>
            <p:nvPr/>
          </p:nvSpPr>
          <p:spPr bwMode="auto">
            <a:xfrm>
              <a:off x="1788" y="2370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54" name="Line 25"/>
            <p:cNvSpPr>
              <a:spLocks noChangeShapeType="1"/>
            </p:cNvSpPr>
            <p:nvPr/>
          </p:nvSpPr>
          <p:spPr bwMode="auto">
            <a:xfrm>
              <a:off x="2016" y="2043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55" name="Line 26"/>
            <p:cNvSpPr>
              <a:spLocks noChangeShapeType="1"/>
            </p:cNvSpPr>
            <p:nvPr/>
          </p:nvSpPr>
          <p:spPr bwMode="auto">
            <a:xfrm>
              <a:off x="2016" y="2697"/>
              <a:ext cx="124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56" name="Line 27"/>
            <p:cNvSpPr>
              <a:spLocks noChangeShapeType="1"/>
            </p:cNvSpPr>
            <p:nvPr/>
          </p:nvSpPr>
          <p:spPr bwMode="auto">
            <a:xfrm>
              <a:off x="2928" y="2697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57" name="Rectangle 29"/>
          <p:cNvSpPr>
            <a:spLocks noChangeArrowheads="1"/>
          </p:cNvSpPr>
          <p:nvPr/>
        </p:nvSpPr>
        <p:spPr bwMode="auto">
          <a:xfrm>
            <a:off x="7315200" y="4191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400" i="1">
                <a:solidFill>
                  <a:schemeClr val="tx1"/>
                </a:solidFill>
                <a:ea typeface="ＭＳ Ｐゴシック" pitchFamily="1" charset="-128"/>
                <a:sym typeface="Symbol" pitchFamily="18" charset="2"/>
              </a:rPr>
              <a:t>f </a:t>
            </a:r>
            <a:r>
              <a:rPr lang="en-US" altLang="en-US" sz="2400">
                <a:solidFill>
                  <a:schemeClr val="tx1"/>
                </a:solidFill>
                <a:ea typeface="ＭＳ Ｐゴシック" pitchFamily="1" charset="-128"/>
                <a:sym typeface="Symbol" pitchFamily="18" charset="2"/>
              </a:rPr>
              <a:t>(4)</a:t>
            </a:r>
          </a:p>
        </p:txBody>
      </p:sp>
      <p:sp>
        <p:nvSpPr>
          <p:cNvPr id="304158" name="Line 30"/>
          <p:cNvSpPr>
            <a:spLocks noChangeShapeType="1"/>
          </p:cNvSpPr>
          <p:nvPr/>
        </p:nvSpPr>
        <p:spPr bwMode="auto">
          <a:xfrm flipH="1">
            <a:off x="67818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46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57" grpId="0"/>
      <p:bldP spid="3041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1620" y="1489075"/>
            <a:ext cx="80772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/>
              <a:t>Determine whether </a:t>
            </a:r>
            <a:r>
              <a:rPr lang="en-US" altLang="en-US" sz="2800" i="1" dirty="0" err="1" smtClean="0"/>
              <a:t>i</a:t>
            </a:r>
            <a:r>
              <a:rPr lang="en-US" altLang="en-US" sz="2800" dirty="0" smtClean="0"/>
              <a:t> is a zero of </a:t>
            </a:r>
            <a:r>
              <a:rPr lang="en-US" altLang="en-US" sz="2800" i="1" dirty="0" smtClean="0"/>
              <a:t>f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), where </a:t>
            </a:r>
            <a:br>
              <a:rPr lang="en-US" altLang="en-US" sz="2800" dirty="0" smtClean="0"/>
            </a:b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= 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 3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baseline="30000" dirty="0" smtClean="0">
                <a:sym typeface="Symbol" pitchFamily="18" charset="2"/>
              </a:rPr>
              <a:t>2</a:t>
            </a:r>
            <a:r>
              <a:rPr lang="en-US" altLang="en-US" sz="2800" dirty="0" smtClean="0">
                <a:sym typeface="Symbol" pitchFamily="18" charset="2"/>
              </a:rPr>
              <a:t> + 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 3.</a:t>
            </a:r>
          </a:p>
          <a:p>
            <a:pPr>
              <a:buFont typeface="Wingdings" pitchFamily="2" charset="2"/>
              <a:buNone/>
            </a:pPr>
            <a:r>
              <a:rPr lang="en-US" altLang="en-US" b="1" dirty="0" smtClean="0">
                <a:sym typeface="Symbol" pitchFamily="18" charset="2"/>
              </a:rPr>
              <a:t>Solution</a:t>
            </a:r>
            <a:endParaRPr lang="en-US" altLang="en-US" sz="2800" b="1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>
                <a:sym typeface="Symbol" pitchFamily="18" charset="2"/>
              </a:rPr>
              <a:t>We use synthetic division and the remainder theorem to find </a:t>
            </a:r>
            <a:r>
              <a:rPr lang="en-US" altLang="en-US" sz="2800" i="1" dirty="0" smtClean="0">
                <a:sym typeface="Symbol" pitchFamily="18" charset="2"/>
              </a:rPr>
              <a:t>f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err="1" smtClean="0">
                <a:sym typeface="Symbol" pitchFamily="18" charset="2"/>
              </a:rPr>
              <a:t>i</a:t>
            </a:r>
            <a:r>
              <a:rPr lang="en-US" altLang="en-US" sz="2800" dirty="0" smtClean="0">
                <a:sym typeface="Symbol" pitchFamily="18" charset="2"/>
              </a:rPr>
              <a:t>)</a:t>
            </a:r>
            <a:r>
              <a:rPr lang="en-US" altLang="en-US" sz="2800" i="1" dirty="0" smtClean="0">
                <a:sym typeface="Symbol" pitchFamily="18" charset="2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 marL="0">
              <a:buFont typeface="Wingdings" pitchFamily="2" charset="2"/>
              <a:buNone/>
            </a:pPr>
            <a:r>
              <a:rPr lang="en-US" altLang="en-US" sz="2800" dirty="0" smtClean="0">
                <a:sym typeface="Symbol" pitchFamily="18" charset="2"/>
              </a:rPr>
              <a:t>Since </a:t>
            </a:r>
            <a:r>
              <a:rPr lang="en-US" altLang="en-US" sz="2800" i="1" dirty="0" smtClean="0">
                <a:sym typeface="Symbol" pitchFamily="18" charset="2"/>
              </a:rPr>
              <a:t>f (</a:t>
            </a:r>
            <a:r>
              <a:rPr lang="en-US" altLang="en-US" sz="2800" i="1" dirty="0" err="1" smtClean="0">
                <a:sym typeface="Symbol" pitchFamily="18" charset="2"/>
              </a:rPr>
              <a:t>i</a:t>
            </a:r>
            <a:r>
              <a:rPr lang="en-US" altLang="en-US" sz="2800" i="1" dirty="0" smtClean="0">
                <a:sym typeface="Symbol" pitchFamily="18" charset="2"/>
              </a:rPr>
              <a:t>)</a:t>
            </a:r>
            <a:r>
              <a:rPr lang="en-US" altLang="en-US" sz="2800" dirty="0" smtClean="0">
                <a:sym typeface="Symbol" pitchFamily="18" charset="2"/>
              </a:rPr>
              <a:t>= 0, the number </a:t>
            </a:r>
            <a:r>
              <a:rPr lang="en-US" altLang="en-US" sz="2800" i="1" dirty="0" err="1" smtClean="0">
                <a:sym typeface="Symbol" pitchFamily="18" charset="2"/>
              </a:rPr>
              <a:t>i</a:t>
            </a:r>
            <a:r>
              <a:rPr lang="en-US" altLang="en-US" sz="2800" i="1" dirty="0" smtClean="0">
                <a:sym typeface="Symbol" pitchFamily="18" charset="2"/>
              </a:rPr>
              <a:t> </a:t>
            </a:r>
            <a:r>
              <a:rPr lang="en-US" altLang="en-US" sz="2800" dirty="0" smtClean="0">
                <a:sym typeface="Symbol" pitchFamily="18" charset="2"/>
              </a:rPr>
              <a:t>is a zero of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).</a:t>
            </a:r>
            <a:endParaRPr lang="en-US" altLang="en-US" sz="2800" dirty="0" smtClean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5157" name="Rectangle 9"/>
          <p:cNvSpPr>
            <a:spLocks noChangeArrowheads="1"/>
          </p:cNvSpPr>
          <p:nvPr/>
        </p:nvSpPr>
        <p:spPr bwMode="auto">
          <a:xfrm>
            <a:off x="2838450" y="42814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5158" name="Rectangle 13"/>
          <p:cNvSpPr>
            <a:spLocks noChangeArrowheads="1"/>
          </p:cNvSpPr>
          <p:nvPr/>
        </p:nvSpPr>
        <p:spPr bwMode="auto">
          <a:xfrm>
            <a:off x="3200400" y="3762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5159" name="Rectangle 14"/>
          <p:cNvSpPr>
            <a:spLocks noChangeArrowheads="1"/>
          </p:cNvSpPr>
          <p:nvPr/>
        </p:nvSpPr>
        <p:spPr bwMode="auto">
          <a:xfrm>
            <a:off x="2838450" y="3762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None/>
            </a:pPr>
            <a:endParaRPr lang="en-US" altLang="en-US" sz="2400">
              <a:solidFill>
                <a:schemeClr val="tx1"/>
              </a:solidFill>
              <a:ea typeface="ＭＳ Ｐゴシック" pitchFamily="1" charset="-128"/>
            </a:endParaRPr>
          </a:p>
        </p:txBody>
      </p:sp>
      <p:sp>
        <p:nvSpPr>
          <p:cNvPr id="305160" name="Line 20"/>
          <p:cNvSpPr>
            <a:spLocks noChangeShapeType="1"/>
          </p:cNvSpPr>
          <p:nvPr/>
        </p:nvSpPr>
        <p:spPr bwMode="auto">
          <a:xfrm>
            <a:off x="2838450" y="3243263"/>
            <a:ext cx="23431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61" name="Line 21"/>
          <p:cNvSpPr>
            <a:spLocks noChangeShapeType="1"/>
          </p:cNvSpPr>
          <p:nvPr/>
        </p:nvSpPr>
        <p:spPr bwMode="auto">
          <a:xfrm>
            <a:off x="2838450" y="4800600"/>
            <a:ext cx="234315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62" name="Line 22"/>
          <p:cNvSpPr>
            <a:spLocks noChangeShapeType="1"/>
          </p:cNvSpPr>
          <p:nvPr/>
        </p:nvSpPr>
        <p:spPr bwMode="auto">
          <a:xfrm>
            <a:off x="2838450" y="3243263"/>
            <a:ext cx="0" cy="15573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63" name="Line 23"/>
          <p:cNvSpPr>
            <a:spLocks noChangeShapeType="1"/>
          </p:cNvSpPr>
          <p:nvPr/>
        </p:nvSpPr>
        <p:spPr bwMode="auto">
          <a:xfrm>
            <a:off x="5181600" y="3243263"/>
            <a:ext cx="0" cy="155733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5164" name="Group 28"/>
          <p:cNvGrpSpPr>
            <a:grpSpLocks/>
          </p:cNvGrpSpPr>
          <p:nvPr/>
        </p:nvGrpSpPr>
        <p:grpSpPr bwMode="auto">
          <a:xfrm>
            <a:off x="4891391" y="3464668"/>
            <a:ext cx="2743200" cy="1557338"/>
            <a:chOff x="1788" y="2043"/>
            <a:chExt cx="1476" cy="981"/>
          </a:xfrm>
        </p:grpSpPr>
        <p:sp>
          <p:nvSpPr>
            <p:cNvPr id="305165" name="Rectangle 5"/>
            <p:cNvSpPr>
              <a:spLocks noChangeArrowheads="1"/>
            </p:cNvSpPr>
            <p:nvPr/>
          </p:nvSpPr>
          <p:spPr bwMode="auto">
            <a:xfrm>
              <a:off x="2924" y="269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rgbClr val="0000CC"/>
                  </a:solidFill>
                  <a:ea typeface="ＭＳ Ｐゴシック" pitchFamily="1" charset="-128"/>
                  <a:cs typeface="Times New Roman" pitchFamily="18" charset="0"/>
                </a:rPr>
                <a:t>0</a:t>
              </a:r>
              <a:endParaRPr lang="en-US" altLang="en-US" sz="1800" dirty="0">
                <a:solidFill>
                  <a:srgbClr val="0000CC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66" name="Rectangle 6"/>
            <p:cNvSpPr>
              <a:spLocks noChangeArrowheads="1"/>
            </p:cNvSpPr>
            <p:nvPr/>
          </p:nvSpPr>
          <p:spPr bwMode="auto">
            <a:xfrm>
              <a:off x="2584" y="2697"/>
              <a:ext cx="37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6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‒3</a:t>
              </a:r>
              <a:r>
                <a:rPr lang="en-US" altLang="en-US" sz="2600" i="1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i</a:t>
              </a:r>
              <a:endParaRPr lang="en-US" altLang="en-US" sz="26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67" name="Rectangle 7"/>
            <p:cNvSpPr>
              <a:spLocks noChangeArrowheads="1"/>
            </p:cNvSpPr>
            <p:nvPr/>
          </p:nvSpPr>
          <p:spPr bwMode="auto">
            <a:xfrm>
              <a:off x="2040" y="2695"/>
              <a:ext cx="60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–3+ </a:t>
              </a:r>
              <a:r>
                <a:rPr lang="en-US" altLang="en-US" sz="2400" i="1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i</a:t>
              </a:r>
              <a:endParaRPr lang="en-US" altLang="en-US" sz="24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68" name="Rectangle 8"/>
            <p:cNvSpPr>
              <a:spLocks noChangeArrowheads="1"/>
            </p:cNvSpPr>
            <p:nvPr/>
          </p:nvSpPr>
          <p:spPr bwMode="auto">
            <a:xfrm>
              <a:off x="2016" y="269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69" name="Rectangle 10"/>
            <p:cNvSpPr>
              <a:spLocks noChangeArrowheads="1"/>
            </p:cNvSpPr>
            <p:nvPr/>
          </p:nvSpPr>
          <p:spPr bwMode="auto">
            <a:xfrm>
              <a:off x="2924" y="237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0" name="Rectangle 11"/>
            <p:cNvSpPr>
              <a:spLocks noChangeArrowheads="1"/>
            </p:cNvSpPr>
            <p:nvPr/>
          </p:nvSpPr>
          <p:spPr bwMode="auto">
            <a:xfrm>
              <a:off x="2479" y="2370"/>
              <a:ext cx="5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r>
                <a:rPr lang="en-US" altLang="en-US" sz="2400" i="1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i</a:t>
              </a:r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 ‒1</a:t>
              </a:r>
              <a:endParaRPr lang="en-US" altLang="en-US" sz="24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14357" name="Rectangle 12"/>
            <p:cNvSpPr>
              <a:spLocks noChangeArrowheads="1"/>
            </p:cNvSpPr>
            <p:nvPr/>
          </p:nvSpPr>
          <p:spPr bwMode="auto">
            <a:xfrm>
              <a:off x="2157" y="2370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/>
            <a:p>
              <a:pPr algn="r" eaLnBrk="1" hangingPunct="1">
                <a:defRPr/>
              </a:pPr>
              <a:r>
                <a:rPr lang="en-US" sz="2800" i="1" dirty="0">
                  <a:solidFill>
                    <a:schemeClr val="tx1"/>
                  </a:solidFill>
                  <a:latin typeface="+mn-lt"/>
                </a:rPr>
                <a:t>i</a:t>
              </a:r>
            </a:p>
          </p:txBody>
        </p:sp>
        <p:sp>
          <p:nvSpPr>
            <p:cNvPr id="305172" name="Rectangle 15"/>
            <p:cNvSpPr>
              <a:spLocks noChangeArrowheads="1"/>
            </p:cNvSpPr>
            <p:nvPr/>
          </p:nvSpPr>
          <p:spPr bwMode="auto">
            <a:xfrm>
              <a:off x="292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3" name="Rectangle 16"/>
            <p:cNvSpPr>
              <a:spLocks noChangeArrowheads="1"/>
            </p:cNvSpPr>
            <p:nvPr/>
          </p:nvSpPr>
          <p:spPr bwMode="auto">
            <a:xfrm>
              <a:off x="258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4" name="Rectangle 17"/>
            <p:cNvSpPr>
              <a:spLocks noChangeArrowheads="1"/>
            </p:cNvSpPr>
            <p:nvPr/>
          </p:nvSpPr>
          <p:spPr bwMode="auto">
            <a:xfrm>
              <a:off x="2244" y="2043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5" name="Rectangle 18"/>
            <p:cNvSpPr>
              <a:spLocks noChangeArrowheads="1"/>
            </p:cNvSpPr>
            <p:nvPr/>
          </p:nvSpPr>
          <p:spPr bwMode="auto">
            <a:xfrm>
              <a:off x="2016" y="204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6" name="Rectangle 19"/>
            <p:cNvSpPr>
              <a:spLocks noChangeArrowheads="1"/>
            </p:cNvSpPr>
            <p:nvPr/>
          </p:nvSpPr>
          <p:spPr bwMode="auto">
            <a:xfrm>
              <a:off x="1788" y="2043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800" i="1" dirty="0" err="1">
                  <a:solidFill>
                    <a:srgbClr val="E60000"/>
                  </a:solidFill>
                  <a:ea typeface="ＭＳ Ｐゴシック" pitchFamily="1" charset="-128"/>
                  <a:cs typeface="Times New Roman" pitchFamily="18" charset="0"/>
                </a:rPr>
                <a:t>i</a:t>
              </a:r>
              <a:endParaRPr lang="en-US" altLang="en-US" sz="1800" i="1" dirty="0">
                <a:solidFill>
                  <a:srgbClr val="E60000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5177" name="Line 24"/>
            <p:cNvSpPr>
              <a:spLocks noChangeShapeType="1"/>
            </p:cNvSpPr>
            <p:nvPr/>
          </p:nvSpPr>
          <p:spPr bwMode="auto">
            <a:xfrm>
              <a:off x="1788" y="2370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8" name="Line 25"/>
            <p:cNvSpPr>
              <a:spLocks noChangeShapeType="1"/>
            </p:cNvSpPr>
            <p:nvPr/>
          </p:nvSpPr>
          <p:spPr bwMode="auto">
            <a:xfrm>
              <a:off x="2016" y="2043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9" name="Line 26"/>
            <p:cNvSpPr>
              <a:spLocks noChangeShapeType="1"/>
            </p:cNvSpPr>
            <p:nvPr/>
          </p:nvSpPr>
          <p:spPr bwMode="auto">
            <a:xfrm>
              <a:off x="2016" y="2697"/>
              <a:ext cx="124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80" name="Line 27"/>
            <p:cNvSpPr>
              <a:spLocks noChangeShapeType="1"/>
            </p:cNvSpPr>
            <p:nvPr/>
          </p:nvSpPr>
          <p:spPr bwMode="auto">
            <a:xfrm>
              <a:off x="3018" y="2697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5181" name="Rectangle 11"/>
          <p:cNvSpPr>
            <a:spLocks noChangeArrowheads="1"/>
          </p:cNvSpPr>
          <p:nvPr/>
        </p:nvSpPr>
        <p:spPr bwMode="auto">
          <a:xfrm>
            <a:off x="297035" y="3879178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altLang="en-US" sz="2200" i="1" dirty="0" err="1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i</a:t>
            </a:r>
            <a:r>
              <a:rPr lang="en-US" altLang="en-US" sz="22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(‒3 + </a:t>
            </a:r>
            <a:r>
              <a:rPr lang="en-US" altLang="en-US" sz="2200" i="1" dirty="0" err="1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i</a:t>
            </a:r>
            <a:r>
              <a:rPr lang="en-US" altLang="en-US" sz="22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) = ‒3</a:t>
            </a:r>
            <a:r>
              <a:rPr lang="en-US" altLang="en-US" sz="2200" i="1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i </a:t>
            </a:r>
            <a:r>
              <a:rPr lang="en-US" altLang="en-US" sz="22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+ </a:t>
            </a:r>
            <a:r>
              <a:rPr lang="en-US" altLang="en-US" sz="2200" i="1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i</a:t>
            </a:r>
            <a:r>
              <a:rPr lang="en-US" altLang="en-US" sz="2200" baseline="300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2</a:t>
            </a:r>
            <a:r>
              <a:rPr lang="en-US" altLang="en-US" sz="22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 = ‒3</a:t>
            </a:r>
            <a:r>
              <a:rPr lang="en-US" altLang="en-US" sz="2200" i="1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i</a:t>
            </a:r>
            <a:r>
              <a:rPr lang="en-US" altLang="en-US" sz="2200" dirty="0">
                <a:solidFill>
                  <a:srgbClr val="E60000"/>
                </a:solidFill>
                <a:ea typeface="ＭＳ Ｐゴシック" pitchFamily="1" charset="-128"/>
                <a:cs typeface="Times New Roman" pitchFamily="18" charset="0"/>
              </a:rPr>
              <a:t> – 1   </a:t>
            </a:r>
            <a:endParaRPr lang="en-US" altLang="en-US" sz="2200" dirty="0">
              <a:solidFill>
                <a:srgbClr val="E60000"/>
              </a:solidFill>
              <a:latin typeface="Arial" charset="0"/>
              <a:ea typeface="ＭＳ Ｐゴシック" pitchFamily="1" charset="-128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49688" y="4037013"/>
            <a:ext cx="2049462" cy="153987"/>
          </a:xfrm>
          <a:prstGeom prst="straightConnector1">
            <a:avLst/>
          </a:prstGeom>
          <a:ln>
            <a:solidFill>
              <a:srgbClr val="E6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194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Factor Theorem</a:t>
            </a:r>
          </a:p>
        </p:txBody>
      </p:sp>
      <p:sp>
        <p:nvSpPr>
          <p:cNvPr id="306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28472" y="1371600"/>
            <a:ext cx="75438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/>
              <a:t>For a polynomial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), if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) = 0, then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 </a:t>
            </a:r>
            <a:r>
              <a:rPr lang="en-US" altLang="en-US" sz="2800" i="1" dirty="0" smtClean="0">
                <a:sym typeface="Symbol" pitchFamily="18" charset="2"/>
              </a:rPr>
              <a:t>c</a:t>
            </a:r>
            <a:r>
              <a:rPr lang="en-US" altLang="en-US" sz="2800" dirty="0" smtClean="0">
                <a:sym typeface="Symbol" pitchFamily="18" charset="2"/>
              </a:rPr>
              <a:t> is a factor of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).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b="1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1293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06195"/>
            <a:ext cx="75438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altLang="en-US" sz="2800" b="1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>
                <a:sym typeface="Symbol" pitchFamily="18" charset="2"/>
              </a:rPr>
              <a:t>Let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 = 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baseline="30000" dirty="0" smtClean="0">
                <a:sym typeface="Symbol" pitchFamily="18" charset="2"/>
              </a:rPr>
              <a:t>3</a:t>
            </a:r>
            <a:r>
              <a:rPr lang="en-US" altLang="en-US" sz="2800" dirty="0" smtClean="0">
                <a:sym typeface="Symbol" pitchFamily="18" charset="2"/>
              </a:rPr>
              <a:t>  7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+ 6. Factor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 and solve the equation </a:t>
            </a: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 = 0.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b="1" dirty="0" smtClean="0">
                <a:sym typeface="Symbol" pitchFamily="18" charset="2"/>
              </a:rPr>
              <a:t>Solution:</a:t>
            </a:r>
            <a:r>
              <a:rPr lang="en-US" altLang="en-US" sz="2800" dirty="0" smtClean="0">
                <a:sym typeface="Symbol" pitchFamily="18" charset="2"/>
              </a:rPr>
              <a:t> We look for linear factors of the form        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 </a:t>
            </a:r>
            <a:r>
              <a:rPr lang="en-US" altLang="en-US" sz="2800" i="1" dirty="0" smtClean="0">
                <a:sym typeface="Symbol" pitchFamily="18" charset="2"/>
              </a:rPr>
              <a:t>c</a:t>
            </a:r>
            <a:r>
              <a:rPr lang="en-US" altLang="en-US" sz="2800" dirty="0" smtClean="0">
                <a:sym typeface="Symbol" pitchFamily="18" charset="2"/>
              </a:rPr>
              <a:t>. Let’s try 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 1: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sym typeface="Symbol" pitchFamily="18" charset="2"/>
            </a:endParaRPr>
          </a:p>
        </p:txBody>
      </p:sp>
      <p:grpSp>
        <p:nvGrpSpPr>
          <p:cNvPr id="306181" name="Group 30"/>
          <p:cNvGrpSpPr>
            <a:grpSpLocks noRot="1"/>
          </p:cNvGrpSpPr>
          <p:nvPr/>
        </p:nvGrpSpPr>
        <p:grpSpPr bwMode="auto">
          <a:xfrm>
            <a:off x="3728883" y="4419600"/>
            <a:ext cx="2438400" cy="1447800"/>
            <a:chOff x="3408" y="1824"/>
            <a:chExt cx="1488" cy="861"/>
          </a:xfrm>
        </p:grpSpPr>
        <p:sp>
          <p:nvSpPr>
            <p:cNvPr id="306182" name="Rectangle 31"/>
            <p:cNvSpPr>
              <a:spLocks noChangeArrowheads="1"/>
            </p:cNvSpPr>
            <p:nvPr/>
          </p:nvSpPr>
          <p:spPr bwMode="auto">
            <a:xfrm>
              <a:off x="4553" y="2398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06183" name="Rectangle 32"/>
            <p:cNvSpPr>
              <a:spLocks noChangeArrowheads="1"/>
            </p:cNvSpPr>
            <p:nvPr/>
          </p:nvSpPr>
          <p:spPr bwMode="auto">
            <a:xfrm>
              <a:off x="4210" y="2398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</a:p>
          </p:txBody>
        </p:sp>
        <p:sp>
          <p:nvSpPr>
            <p:cNvPr id="306184" name="Rectangle 33"/>
            <p:cNvSpPr>
              <a:spLocks noChangeArrowheads="1"/>
            </p:cNvSpPr>
            <p:nvPr/>
          </p:nvSpPr>
          <p:spPr bwMode="auto">
            <a:xfrm>
              <a:off x="3981" y="2398"/>
              <a:ext cx="22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6185" name="Rectangle 34"/>
            <p:cNvSpPr>
              <a:spLocks noChangeArrowheads="1"/>
            </p:cNvSpPr>
            <p:nvPr/>
          </p:nvSpPr>
          <p:spPr bwMode="auto">
            <a:xfrm>
              <a:off x="3751" y="2398"/>
              <a:ext cx="23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6186" name="Rectangle 35"/>
            <p:cNvSpPr>
              <a:spLocks noChangeArrowheads="1"/>
            </p:cNvSpPr>
            <p:nvPr/>
          </p:nvSpPr>
          <p:spPr bwMode="auto">
            <a:xfrm>
              <a:off x="3408" y="2398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6187" name="Rectangle 36"/>
            <p:cNvSpPr>
              <a:spLocks noChangeArrowheads="1"/>
            </p:cNvSpPr>
            <p:nvPr/>
          </p:nvSpPr>
          <p:spPr bwMode="auto">
            <a:xfrm>
              <a:off x="4553" y="2111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</a:p>
          </p:txBody>
        </p:sp>
        <p:sp>
          <p:nvSpPr>
            <p:cNvPr id="306188" name="Rectangle 37"/>
            <p:cNvSpPr>
              <a:spLocks noChangeArrowheads="1"/>
            </p:cNvSpPr>
            <p:nvPr/>
          </p:nvSpPr>
          <p:spPr bwMode="auto">
            <a:xfrm>
              <a:off x="4210" y="2111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6189" name="Rectangle 38"/>
            <p:cNvSpPr>
              <a:spLocks noChangeArrowheads="1"/>
            </p:cNvSpPr>
            <p:nvPr/>
          </p:nvSpPr>
          <p:spPr bwMode="auto">
            <a:xfrm>
              <a:off x="3981" y="2111"/>
              <a:ext cx="22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6190" name="Rectangle 39"/>
            <p:cNvSpPr>
              <a:spLocks noChangeArrowheads="1"/>
            </p:cNvSpPr>
            <p:nvPr/>
          </p:nvSpPr>
          <p:spPr bwMode="auto">
            <a:xfrm>
              <a:off x="3751" y="2111"/>
              <a:ext cx="23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6191" name="Rectangle 40"/>
            <p:cNvSpPr>
              <a:spLocks noChangeArrowheads="1"/>
            </p:cNvSpPr>
            <p:nvPr/>
          </p:nvSpPr>
          <p:spPr bwMode="auto">
            <a:xfrm>
              <a:off x="3408" y="2111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6192" name="Rectangle 41"/>
            <p:cNvSpPr>
              <a:spLocks noChangeArrowheads="1"/>
            </p:cNvSpPr>
            <p:nvPr/>
          </p:nvSpPr>
          <p:spPr bwMode="auto">
            <a:xfrm>
              <a:off x="4553" y="1824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06193" name="Rectangle 42"/>
            <p:cNvSpPr>
              <a:spLocks noChangeArrowheads="1"/>
            </p:cNvSpPr>
            <p:nvPr/>
          </p:nvSpPr>
          <p:spPr bwMode="auto">
            <a:xfrm>
              <a:off x="4210" y="1824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–7</a:t>
              </a:r>
            </a:p>
          </p:txBody>
        </p:sp>
        <p:sp>
          <p:nvSpPr>
            <p:cNvPr id="306194" name="Rectangle 43"/>
            <p:cNvSpPr>
              <a:spLocks noChangeArrowheads="1"/>
            </p:cNvSpPr>
            <p:nvPr/>
          </p:nvSpPr>
          <p:spPr bwMode="auto">
            <a:xfrm>
              <a:off x="3981" y="1824"/>
              <a:ext cx="22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06195" name="Rectangle 44"/>
            <p:cNvSpPr>
              <a:spLocks noChangeArrowheads="1"/>
            </p:cNvSpPr>
            <p:nvPr/>
          </p:nvSpPr>
          <p:spPr bwMode="auto">
            <a:xfrm>
              <a:off x="3751" y="1824"/>
              <a:ext cx="23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6196" name="Rectangle 45"/>
            <p:cNvSpPr>
              <a:spLocks noChangeArrowheads="1"/>
            </p:cNvSpPr>
            <p:nvPr/>
          </p:nvSpPr>
          <p:spPr bwMode="auto">
            <a:xfrm>
              <a:off x="3408" y="1824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 1</a:t>
              </a:r>
            </a:p>
          </p:txBody>
        </p:sp>
        <p:sp>
          <p:nvSpPr>
            <p:cNvPr id="306197" name="Line 46"/>
            <p:cNvSpPr>
              <a:spLocks noChangeShapeType="1"/>
            </p:cNvSpPr>
            <p:nvPr/>
          </p:nvSpPr>
          <p:spPr bwMode="auto">
            <a:xfrm>
              <a:off x="3408" y="1824"/>
              <a:ext cx="14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198" name="Line 47"/>
            <p:cNvSpPr>
              <a:spLocks noChangeShapeType="1"/>
            </p:cNvSpPr>
            <p:nvPr/>
          </p:nvSpPr>
          <p:spPr bwMode="auto">
            <a:xfrm>
              <a:off x="3408" y="2685"/>
              <a:ext cx="14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199" name="Line 48"/>
            <p:cNvSpPr>
              <a:spLocks noChangeShapeType="1"/>
            </p:cNvSpPr>
            <p:nvPr/>
          </p:nvSpPr>
          <p:spPr bwMode="auto">
            <a:xfrm>
              <a:off x="3408" y="1824"/>
              <a:ext cx="0" cy="86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00" name="Line 49"/>
            <p:cNvSpPr>
              <a:spLocks noChangeShapeType="1"/>
            </p:cNvSpPr>
            <p:nvPr/>
          </p:nvSpPr>
          <p:spPr bwMode="auto">
            <a:xfrm>
              <a:off x="4896" y="1824"/>
              <a:ext cx="0" cy="86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01" name="Line 50"/>
            <p:cNvSpPr>
              <a:spLocks noChangeShapeType="1"/>
            </p:cNvSpPr>
            <p:nvPr/>
          </p:nvSpPr>
          <p:spPr bwMode="auto">
            <a:xfrm>
              <a:off x="3408" y="2111"/>
              <a:ext cx="343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02" name="Line 51"/>
            <p:cNvSpPr>
              <a:spLocks noChangeShapeType="1"/>
            </p:cNvSpPr>
            <p:nvPr/>
          </p:nvSpPr>
          <p:spPr bwMode="auto">
            <a:xfrm>
              <a:off x="3751" y="1824"/>
              <a:ext cx="0" cy="28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03" name="Line 52"/>
            <p:cNvSpPr>
              <a:spLocks noChangeShapeType="1"/>
            </p:cNvSpPr>
            <p:nvPr/>
          </p:nvSpPr>
          <p:spPr bwMode="auto">
            <a:xfrm>
              <a:off x="3751" y="2398"/>
              <a:ext cx="1145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204" name="Line 53"/>
            <p:cNvSpPr>
              <a:spLocks noChangeShapeType="1"/>
            </p:cNvSpPr>
            <p:nvPr/>
          </p:nvSpPr>
          <p:spPr bwMode="auto">
            <a:xfrm>
              <a:off x="4553" y="2398"/>
              <a:ext cx="0" cy="28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061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2800" y="190500"/>
            <a:ext cx="7974012" cy="685800"/>
          </a:xfrm>
        </p:spPr>
        <p:txBody>
          <a:bodyPr/>
          <a:lstStyle/>
          <a:p>
            <a:r>
              <a:rPr lang="en-US" altLang="en-US" dirty="0" smtClean="0"/>
              <a:t>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560576"/>
            <a:ext cx="7162800" cy="29305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Symbol" pitchFamily="18" charset="2"/>
              </a:rPr>
              <a:t>Since </a:t>
            </a:r>
            <a:r>
              <a:rPr lang="en-US" altLang="en-US" i="1" dirty="0" smtClean="0">
                <a:sym typeface="Symbol" pitchFamily="18" charset="2"/>
              </a:rPr>
              <a:t>f </a:t>
            </a:r>
            <a:r>
              <a:rPr lang="en-US" altLang="en-US" dirty="0" smtClean="0">
                <a:sym typeface="Symbol" pitchFamily="18" charset="2"/>
              </a:rPr>
              <a:t>(1) = 0, we know that </a:t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  1 </a:t>
            </a:r>
            <a:r>
              <a:rPr lang="en-US" altLang="en-US" i="1" dirty="0" smtClean="0">
                <a:sym typeface="Symbol" pitchFamily="18" charset="2"/>
              </a:rPr>
              <a:t>is</a:t>
            </a:r>
            <a:r>
              <a:rPr lang="en-US" altLang="en-US" dirty="0" smtClean="0">
                <a:sym typeface="Symbol" pitchFamily="18" charset="2"/>
              </a:rPr>
              <a:t> one factor and the quotient  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baseline="30000" dirty="0" smtClean="0">
                <a:sym typeface="Symbol" pitchFamily="18" charset="2"/>
              </a:rPr>
              <a:t>2</a:t>
            </a:r>
            <a:r>
              <a:rPr lang="en-US" altLang="en-US" dirty="0" smtClean="0">
                <a:sym typeface="Symbol" pitchFamily="18" charset="2"/>
              </a:rPr>
              <a:t> + 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  6 is another.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Symbol" pitchFamily="18" charset="2"/>
              </a:rPr>
              <a:t>So,  </a:t>
            </a:r>
            <a:r>
              <a:rPr lang="en-US" altLang="en-US" i="1" dirty="0" smtClean="0">
                <a:sym typeface="Symbol" pitchFamily="18" charset="2"/>
              </a:rPr>
              <a:t>f 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) = (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  1)(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 + 3)(</a:t>
            </a:r>
            <a:r>
              <a:rPr lang="en-US" altLang="en-US" i="1" dirty="0" smtClean="0">
                <a:sym typeface="Symbol" pitchFamily="18" charset="2"/>
              </a:rPr>
              <a:t>x</a:t>
            </a:r>
            <a:r>
              <a:rPr lang="en-US" altLang="en-US" dirty="0" smtClean="0">
                <a:sym typeface="Symbol" pitchFamily="18" charset="2"/>
              </a:rPr>
              <a:t>  2).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i="1" dirty="0" smtClean="0"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For </a:t>
            </a:r>
            <a:r>
              <a:rPr lang="en-US" altLang="en-US" i="1" dirty="0" smtClean="0"/>
              <a:t>f 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0, we have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</a:t>
            </a:r>
            <a:r>
              <a:rPr lang="en-US" altLang="en-US" dirty="0" smtClean="0">
                <a:sym typeface="Symbol" pitchFamily="18" charset="2"/>
              </a:rPr>
              <a:t></a:t>
            </a:r>
            <a:r>
              <a:rPr lang="en-US" altLang="en-US" dirty="0" smtClean="0"/>
              <a:t>3, 1, or 2.</a:t>
            </a:r>
            <a:endParaRPr lang="en-US" altLang="en-US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5780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marL="631825" indent="-631825"/>
            <a:r>
              <a:rPr lang="en-US" altLang="en-US" dirty="0" smtClean="0"/>
              <a:t>8.3 POLYNOMIAL DIVISION; THE REMAINDER THEOREM AND THE FACTOR THEOREM</a:t>
            </a:r>
            <a:endParaRPr lang="en-US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0" y="1071563"/>
            <a:ext cx="9145588" cy="71437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000" y="1447800"/>
            <a:ext cx="8153400" cy="4197350"/>
          </a:xfrm>
        </p:spPr>
        <p:txBody>
          <a:bodyPr/>
          <a:lstStyle/>
          <a:p>
            <a:r>
              <a:rPr lang="en-US" altLang="en-US" sz="2800" b="1" dirty="0" smtClean="0">
                <a:latin typeface="Arial" charset="0"/>
                <a:cs typeface="Arial" charset="0"/>
              </a:rPr>
              <a:t>a. </a:t>
            </a:r>
            <a:r>
              <a:rPr lang="en-US" sz="2800" dirty="0" smtClean="0"/>
              <a:t>Perform </a:t>
            </a:r>
            <a:r>
              <a:rPr lang="en-US" sz="2800" dirty="0"/>
              <a:t>long division with polynomials and </a:t>
            </a:r>
            <a:r>
              <a:rPr lang="en-US" sz="2800" dirty="0" smtClean="0"/>
              <a:t>    </a:t>
            </a:r>
          </a:p>
          <a:p>
            <a:pPr marL="398463" indent="-398463"/>
            <a:r>
              <a:rPr lang="en-US" sz="2800" dirty="0" smtClean="0"/>
              <a:t>	determine </a:t>
            </a:r>
            <a:r>
              <a:rPr lang="en-US" sz="2800" dirty="0"/>
              <a:t>whether </a:t>
            </a:r>
            <a:r>
              <a:rPr lang="en-US" sz="2800" dirty="0" smtClean="0"/>
              <a:t>one polynomial </a:t>
            </a:r>
            <a:r>
              <a:rPr lang="en-US" sz="2800" dirty="0"/>
              <a:t>is a factor of another.</a:t>
            </a:r>
          </a:p>
          <a:p>
            <a:pPr marL="344488" indent="-344488"/>
            <a:r>
              <a:rPr lang="en-US" sz="2800" b="1" dirty="0" smtClean="0"/>
              <a:t>b. </a:t>
            </a:r>
            <a:r>
              <a:rPr lang="en-US" sz="2800" dirty="0" smtClean="0"/>
              <a:t>Use </a:t>
            </a:r>
            <a:r>
              <a:rPr lang="en-US" sz="2800" dirty="0"/>
              <a:t>synthetic division to divide a polynomial by </a:t>
            </a:r>
            <a:r>
              <a:rPr lang="en-US" sz="2800" i="1" dirty="0" smtClean="0"/>
              <a:t>x </a:t>
            </a:r>
            <a:r>
              <a:rPr lang="en-US" sz="2800" dirty="0"/>
              <a:t>- </a:t>
            </a:r>
            <a:r>
              <a:rPr lang="en-US" sz="2800" i="1" dirty="0"/>
              <a:t>c</a:t>
            </a:r>
            <a:r>
              <a:rPr lang="en-US" sz="2800" dirty="0"/>
              <a:t>.</a:t>
            </a:r>
          </a:p>
          <a:p>
            <a:pPr marL="344488" indent="-344488"/>
            <a:r>
              <a:rPr lang="en-US" sz="2800" b="1" dirty="0" smtClean="0"/>
              <a:t>c</a:t>
            </a:r>
            <a:r>
              <a:rPr lang="en-US" sz="2800" dirty="0" smtClean="0"/>
              <a:t>. Use </a:t>
            </a:r>
            <a:r>
              <a:rPr lang="en-US" sz="2800" dirty="0"/>
              <a:t>the remainder theorem to find a function value </a:t>
            </a:r>
            <a:r>
              <a:rPr lang="en-US" sz="2800" i="1" dirty="0"/>
              <a:t>f </a:t>
            </a:r>
            <a:r>
              <a:rPr lang="en-US" sz="2800" dirty="0" smtClean="0"/>
              <a:t>(</a:t>
            </a:r>
            <a:r>
              <a:rPr lang="en-US" sz="2800" i="1" dirty="0" smtClean="0"/>
              <a:t>c</a:t>
            </a:r>
            <a:r>
              <a:rPr lang="en-US" sz="2800" dirty="0" smtClean="0"/>
              <a:t>).</a:t>
            </a:r>
            <a:endParaRPr lang="en-US" sz="2800" dirty="0"/>
          </a:p>
          <a:p>
            <a:pPr marL="344488" indent="-344488"/>
            <a:r>
              <a:rPr lang="en-US" sz="2800" b="1" dirty="0" smtClean="0"/>
              <a:t>d. </a:t>
            </a:r>
            <a:r>
              <a:rPr lang="en-US" sz="2800" dirty="0" smtClean="0"/>
              <a:t>Use </a:t>
            </a:r>
            <a:r>
              <a:rPr lang="en-US" sz="2800" dirty="0"/>
              <a:t>the factor theorem to determine </a:t>
            </a:r>
            <a:r>
              <a:rPr lang="en-US" sz="2800" dirty="0" smtClean="0"/>
              <a:t>whether             </a:t>
            </a:r>
            <a:r>
              <a:rPr lang="en-US" sz="2800" i="1" dirty="0"/>
              <a:t>x </a:t>
            </a:r>
            <a:r>
              <a:rPr lang="en-US" sz="2800" dirty="0"/>
              <a:t>- </a:t>
            </a:r>
            <a:r>
              <a:rPr lang="en-US" sz="2800" i="1" dirty="0"/>
              <a:t>c </a:t>
            </a:r>
            <a:r>
              <a:rPr lang="en-US" sz="2800" dirty="0"/>
              <a:t>is a factor of </a:t>
            </a:r>
            <a:r>
              <a:rPr lang="en-US" sz="2800" i="1" dirty="0"/>
              <a:t>f 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).</a:t>
            </a:r>
            <a:endParaRPr lang="en-US" sz="280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Division and Factors</a:t>
            </a:r>
          </a:p>
        </p:txBody>
      </p:sp>
      <p:sp>
        <p:nvSpPr>
          <p:cNvPr id="296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447800"/>
            <a:ext cx="8077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	When we divide one polynomial by another, we obtain a quotient and a remainder. If the remainder is 0, then the divisor is a factor of the dividend.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dirty="0" smtClean="0"/>
              <a:t>    </a:t>
            </a:r>
            <a:endParaRPr lang="en-US" altLang="en-US" sz="2800" dirty="0" smtClean="0">
              <a:sym typeface="Symbol" pitchFamily="18" charset="2"/>
            </a:endParaRPr>
          </a:p>
        </p:txBody>
      </p:sp>
      <p:graphicFrame>
        <p:nvGraphicFramePr>
          <p:cNvPr id="296965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552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03376"/>
            <a:ext cx="8382000" cy="4530725"/>
          </a:xfrm>
        </p:spPr>
        <p:txBody>
          <a:bodyPr/>
          <a:lstStyle/>
          <a:p>
            <a:r>
              <a:rPr lang="en-US" altLang="en-US" dirty="0" smtClean="0"/>
              <a:t>	</a:t>
            </a:r>
            <a:r>
              <a:rPr lang="en-US" altLang="en-US" dirty="0"/>
              <a:t>Divide to determine whether </a:t>
            </a:r>
            <a:r>
              <a:rPr lang="en-US" altLang="en-US" i="1" dirty="0"/>
              <a:t>x</a:t>
            </a:r>
            <a:r>
              <a:rPr lang="en-US" altLang="en-US" dirty="0"/>
              <a:t> + 3 and 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 1 are factors </a:t>
            </a:r>
            <a:r>
              <a:rPr lang="en-US" altLang="en-US" dirty="0" smtClean="0">
                <a:sym typeface="Symbol" pitchFamily="18" charset="2"/>
              </a:rPr>
              <a:t>of</a:t>
            </a:r>
          </a:p>
          <a:p>
            <a:pPr>
              <a:spcBef>
                <a:spcPts val="1200"/>
              </a:spcBef>
            </a:pPr>
            <a:r>
              <a:rPr lang="en-US" altLang="en-US" b="1" dirty="0" smtClean="0">
                <a:sym typeface="Symbol" pitchFamily="18" charset="2"/>
              </a:rPr>
              <a:t>Solution</a:t>
            </a:r>
            <a:r>
              <a:rPr lang="en-US" altLang="en-US" dirty="0" smtClean="0">
                <a:sym typeface="Symbol" pitchFamily="18" charset="2"/>
              </a:rPr>
              <a:t> </a:t>
            </a:r>
            <a:endParaRPr lang="en-US" altLang="en-US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 smtClean="0"/>
              <a:t>Since the remainder is </a:t>
            </a:r>
            <a:r>
              <a:rPr lang="en-US" altLang="en-US" dirty="0" smtClean="0">
                <a:cs typeface="Arial" charset="0"/>
              </a:rPr>
              <a:t>–</a:t>
            </a:r>
            <a:r>
              <a:rPr lang="en-US" altLang="en-US" dirty="0" smtClean="0"/>
              <a:t>64, we know that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+ 3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a factor.</a:t>
            </a:r>
          </a:p>
        </p:txBody>
      </p:sp>
      <p:graphicFrame>
        <p:nvGraphicFramePr>
          <p:cNvPr id="2979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936739"/>
              </p:ext>
            </p:extLst>
          </p:nvPr>
        </p:nvGraphicFramePr>
        <p:xfrm>
          <a:off x="3048000" y="2008632"/>
          <a:ext cx="4799013" cy="337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" name="Equation" r:id="rId3" imgW="4013200" imgH="2819400" progId="Equation.DSMT4">
                  <p:embed/>
                </p:oleObj>
              </mc:Choice>
              <mc:Fallback>
                <p:oleObj name="Equation" r:id="rId3" imgW="4013200" imgH="281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08632"/>
                        <a:ext cx="4799013" cy="337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077787"/>
              </p:ext>
            </p:extLst>
          </p:nvPr>
        </p:nvGraphicFramePr>
        <p:xfrm>
          <a:off x="1219200" y="1524000"/>
          <a:ext cx="26431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Equation" r:id="rId5" imgW="1612900" imgH="279400" progId="Equation.DSMT4">
                  <p:embed/>
                </p:oleObj>
              </mc:Choice>
              <mc:Fallback>
                <p:oleObj name="Equation" r:id="rId5" imgW="16129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0"/>
                        <a:ext cx="26431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4070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228600"/>
            <a:ext cx="7974012" cy="685800"/>
          </a:xfrm>
        </p:spPr>
        <p:txBody>
          <a:bodyPr/>
          <a:lstStyle/>
          <a:p>
            <a:r>
              <a:rPr lang="en-US" altLang="en-US" dirty="0" smtClean="0"/>
              <a:t>(</a:t>
            </a:r>
            <a:r>
              <a:rPr lang="en-US" altLang="en-US" dirty="0" err="1" smtClean="0"/>
              <a:t>cont</a:t>
            </a:r>
            <a:r>
              <a:rPr lang="en-US" altLang="en-US" dirty="0" smtClean="0"/>
              <a:t>)</a:t>
            </a:r>
          </a:p>
        </p:txBody>
      </p:sp>
      <p:sp>
        <p:nvSpPr>
          <p:cNvPr id="299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0772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	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/>
              <a:t>Since the remainder is 0, we know that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 1 is a factor.</a:t>
            </a:r>
          </a:p>
        </p:txBody>
      </p:sp>
      <p:graphicFrame>
        <p:nvGraphicFramePr>
          <p:cNvPr id="29901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40880493"/>
              </p:ext>
            </p:extLst>
          </p:nvPr>
        </p:nvGraphicFramePr>
        <p:xfrm>
          <a:off x="1981200" y="1269858"/>
          <a:ext cx="4648200" cy="375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Equation" r:id="rId3" imgW="3606800" imgH="2857500" progId="Equation.DSMT4">
                  <p:embed/>
                </p:oleObj>
              </mc:Choice>
              <mc:Fallback>
                <p:oleObj name="Equation" r:id="rId3" imgW="3606800" imgH="2857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69858"/>
                        <a:ext cx="4648200" cy="3750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489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Division of Polynomials</a:t>
            </a:r>
          </a:p>
        </p:txBody>
      </p:sp>
      <p:sp>
        <p:nvSpPr>
          <p:cNvPr id="300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9882"/>
            <a:ext cx="7696200" cy="30067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When dividing a polynomial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by a divisor </a:t>
            </a:r>
            <a:r>
              <a:rPr lang="en-US" altLang="en-US" sz="2800" i="1" dirty="0" smtClean="0"/>
              <a:t>d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), a polynomial </a:t>
            </a:r>
            <a:r>
              <a:rPr lang="en-US" altLang="en-US" sz="2800" i="1" dirty="0" smtClean="0"/>
              <a:t>Q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is the quotient and a polynomial </a:t>
            </a:r>
            <a:r>
              <a:rPr lang="en-US" altLang="en-US" sz="2800" i="1" dirty="0" smtClean="0"/>
              <a:t>R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is the remainder. The quotient must have degree less than that of the dividend, 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). The remainder must be either 0 or have degree less than that of the divisor.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 smtClean="0">
                <a:sym typeface="Symbol" pitchFamily="18" charset="2"/>
              </a:rPr>
              <a:t>		P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 = </a:t>
            </a:r>
            <a:r>
              <a:rPr lang="en-US" altLang="en-US" sz="2800" i="1" dirty="0" smtClean="0">
                <a:sym typeface="Symbol" pitchFamily="18" charset="2"/>
              </a:rPr>
              <a:t>d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>
                <a:sym typeface="Symbol" pitchFamily="18" charset="2"/>
              </a:rPr>
              <a:t>)</a:t>
            </a:r>
            <a:r>
              <a:rPr lang="en-US" altLang="en-US" sz="2800" i="1" dirty="0" smtClean="0">
                <a:sym typeface="Symbol" pitchFamily="18" charset="2"/>
              </a:rPr>
              <a:t>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• Q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) +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R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>
              <a:cs typeface="Times New Roman" pitchFamily="18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800" i="1" dirty="0" smtClean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0037" name="Text Box 4"/>
          <p:cNvSpPr txBox="1">
            <a:spLocks noChangeArrowheads="1"/>
          </p:cNvSpPr>
          <p:nvPr/>
        </p:nvSpPr>
        <p:spPr bwMode="auto">
          <a:xfrm>
            <a:off x="1676400" y="45720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E60000"/>
                </a:solidFill>
                <a:ea typeface="ＭＳ Ｐゴシック" pitchFamily="1" charset="-128"/>
              </a:rPr>
              <a:t>Dividend    Divisor    Quotient    Remainder</a:t>
            </a:r>
          </a:p>
        </p:txBody>
      </p:sp>
      <p:sp>
        <p:nvSpPr>
          <p:cNvPr id="300038" name="Line 5"/>
          <p:cNvSpPr>
            <a:spLocks noChangeShapeType="1"/>
          </p:cNvSpPr>
          <p:nvPr/>
        </p:nvSpPr>
        <p:spPr bwMode="auto">
          <a:xfrm flipV="1">
            <a:off x="2590800" y="4191000"/>
            <a:ext cx="304800" cy="533400"/>
          </a:xfrm>
          <a:prstGeom prst="line">
            <a:avLst/>
          </a:prstGeom>
          <a:noFill/>
          <a:ln w="15875">
            <a:solidFill>
              <a:srgbClr val="E6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39" name="Line 6"/>
          <p:cNvSpPr>
            <a:spLocks noChangeShapeType="1"/>
          </p:cNvSpPr>
          <p:nvPr/>
        </p:nvSpPr>
        <p:spPr bwMode="auto">
          <a:xfrm flipV="1">
            <a:off x="3581400" y="4191000"/>
            <a:ext cx="304800" cy="457200"/>
          </a:xfrm>
          <a:prstGeom prst="line">
            <a:avLst/>
          </a:prstGeom>
          <a:noFill/>
          <a:ln w="15875">
            <a:solidFill>
              <a:srgbClr val="E6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0" name="Line 7"/>
          <p:cNvSpPr>
            <a:spLocks noChangeShapeType="1"/>
          </p:cNvSpPr>
          <p:nvPr/>
        </p:nvSpPr>
        <p:spPr bwMode="auto">
          <a:xfrm flipV="1">
            <a:off x="4876800" y="4191000"/>
            <a:ext cx="0" cy="457200"/>
          </a:xfrm>
          <a:prstGeom prst="line">
            <a:avLst/>
          </a:prstGeom>
          <a:noFill/>
          <a:ln w="15875">
            <a:solidFill>
              <a:srgbClr val="E6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1" name="Line 8"/>
          <p:cNvSpPr>
            <a:spLocks noChangeShapeType="1"/>
          </p:cNvSpPr>
          <p:nvPr/>
        </p:nvSpPr>
        <p:spPr bwMode="auto">
          <a:xfrm flipH="1" flipV="1">
            <a:off x="5943600" y="4191000"/>
            <a:ext cx="304800" cy="457200"/>
          </a:xfrm>
          <a:prstGeom prst="line">
            <a:avLst/>
          </a:prstGeom>
          <a:noFill/>
          <a:ln w="15875">
            <a:solidFill>
              <a:srgbClr val="E6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824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Remainder Theorem</a:t>
            </a:r>
          </a:p>
        </p:txBody>
      </p:sp>
      <p:sp>
        <p:nvSpPr>
          <p:cNvPr id="301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9652" y="1489075"/>
            <a:ext cx="8077200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/>
              <a:t>If a number 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 is substituted for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in a polynomial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),    then the result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c</a:t>
            </a:r>
            <a:r>
              <a:rPr lang="en-US" altLang="en-US" sz="2800" dirty="0" smtClean="0"/>
              <a:t>) is the remainder that would be  obtained by dividing </a:t>
            </a:r>
            <a:r>
              <a:rPr lang="en-US" altLang="en-US" sz="2800" i="1" dirty="0" smtClean="0"/>
              <a:t>f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) by 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 </a:t>
            </a:r>
            <a:r>
              <a:rPr lang="en-US" altLang="en-US" sz="2800" i="1" dirty="0" smtClean="0">
                <a:sym typeface="Symbol" pitchFamily="18" charset="2"/>
              </a:rPr>
              <a:t>c</a:t>
            </a:r>
            <a:r>
              <a:rPr lang="en-US" altLang="en-US" sz="2800" dirty="0" smtClean="0">
                <a:sym typeface="Symbol" pitchFamily="18" charset="2"/>
              </a:rPr>
              <a:t>. That is, if </a:t>
            </a:r>
            <a:br>
              <a:rPr lang="en-US" altLang="en-US" sz="2800" dirty="0" smtClean="0">
                <a:sym typeface="Symbol" pitchFamily="18" charset="2"/>
              </a:rPr>
            </a:br>
            <a:r>
              <a:rPr lang="en-US" altLang="en-US" sz="2800" i="1" dirty="0" smtClean="0">
                <a:sym typeface="Symbol" pitchFamily="18" charset="2"/>
              </a:rPr>
              <a:t>f </a:t>
            </a:r>
            <a:r>
              <a:rPr lang="en-US" altLang="en-US" sz="2800" dirty="0" smtClean="0">
                <a:sym typeface="Symbol" pitchFamily="18" charset="2"/>
              </a:rPr>
              <a:t>(</a:t>
            </a:r>
            <a:r>
              <a:rPr lang="en-US" altLang="en-US" sz="2800" i="1" dirty="0" smtClean="0">
                <a:sym typeface="Symbol" pitchFamily="18" charset="2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) = (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itchFamily="18" charset="2"/>
              </a:rPr>
              <a:t> </a:t>
            </a:r>
            <a:r>
              <a:rPr lang="en-US" altLang="en-US" sz="2800" i="1" dirty="0" smtClean="0">
                <a:sym typeface="Symbol" pitchFamily="18" charset="2"/>
              </a:rPr>
              <a:t>c</a:t>
            </a:r>
            <a:r>
              <a:rPr lang="en-US" altLang="en-US" sz="2800" dirty="0" smtClean="0">
                <a:sym typeface="Symbol" pitchFamily="18" charset="2"/>
              </a:rPr>
              <a:t>)</a:t>
            </a:r>
            <a:r>
              <a:rPr lang="en-US" altLang="en-US" sz="2800" i="1" dirty="0" smtClean="0">
                <a:sym typeface="Symbol" pitchFamily="18" charset="2"/>
              </a:rPr>
              <a:t>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• Q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) +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R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, then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f 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) = </a:t>
            </a:r>
            <a:r>
              <a:rPr lang="en-US" altLang="en-US" sz="2800" i="1" dirty="0" smtClean="0">
                <a:cs typeface="Times New Roman" pitchFamily="18" charset="0"/>
                <a:sym typeface="Symbol" pitchFamily="18" charset="2"/>
              </a:rPr>
              <a:t>R</a:t>
            </a: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>
              <a:cs typeface="Times New Roman" pitchFamily="18" charset="0"/>
              <a:sym typeface="Symbol" pitchFamily="18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>
                <a:cs typeface="Times New Roman" pitchFamily="18" charset="0"/>
                <a:sym typeface="Symbol" pitchFamily="18" charset="2"/>
              </a:rPr>
              <a:t>Synthetic division is a “collapsed” version of long   division; only the coefficients of the terms are written.</a:t>
            </a:r>
            <a:endParaRPr lang="en-US" altLang="en-US" sz="2800" i="1" dirty="0" smtClean="0"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556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8190" y="1301750"/>
            <a:ext cx="7772400" cy="4530725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800" dirty="0" smtClean="0"/>
              <a:t>Use synthetic division to find the quotient and remainder.</a:t>
            </a:r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b="1" dirty="0" smtClean="0"/>
              <a:t>Solution</a:t>
            </a:r>
            <a:r>
              <a:rPr lang="en-US" altLang="en-US" sz="2800" dirty="0" smtClean="0"/>
              <a:t>	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/>
              <a:t>The quotient is – 4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4</a:t>
            </a:r>
            <a:r>
              <a:rPr lang="en-US" altLang="en-US" sz="2800" dirty="0" smtClean="0"/>
              <a:t> – 7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3</a:t>
            </a:r>
            <a:r>
              <a:rPr lang="en-US" altLang="en-US" sz="2800" dirty="0" smtClean="0"/>
              <a:t> – 8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– 14</a:t>
            </a:r>
            <a:r>
              <a:rPr lang="en-US" altLang="en-US" sz="2800" i="1" dirty="0" smtClean="0"/>
              <a:t>x</a:t>
            </a:r>
            <a:r>
              <a:rPr lang="en-US" altLang="en-US" sz="2800" dirty="0" smtClean="0"/>
              <a:t> – 28 and the remainder is –6.</a:t>
            </a:r>
          </a:p>
        </p:txBody>
      </p:sp>
      <p:graphicFrame>
        <p:nvGraphicFramePr>
          <p:cNvPr id="30208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278188"/>
              </p:ext>
            </p:extLst>
          </p:nvPr>
        </p:nvGraphicFramePr>
        <p:xfrm>
          <a:off x="2619375" y="1828800"/>
          <a:ext cx="47894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Equation" r:id="rId3" imgW="3441700" imgH="393700" progId="Equation.DSMT4">
                  <p:embed/>
                </p:oleObj>
              </mc:Choice>
              <mc:Fallback>
                <p:oleObj name="Equation" r:id="rId3" imgW="3441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1828800"/>
                        <a:ext cx="47894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2086" name="Group 5"/>
          <p:cNvGrpSpPr>
            <a:grpSpLocks noRot="1"/>
          </p:cNvGrpSpPr>
          <p:nvPr/>
        </p:nvGrpSpPr>
        <p:grpSpPr bwMode="auto">
          <a:xfrm>
            <a:off x="1628775" y="3338816"/>
            <a:ext cx="4311650" cy="1557338"/>
            <a:chOff x="0" y="0"/>
            <a:chExt cx="2716" cy="981"/>
          </a:xfrm>
        </p:grpSpPr>
        <p:sp>
          <p:nvSpPr>
            <p:cNvPr id="302087" name="Rectangle 6"/>
            <p:cNvSpPr>
              <a:spLocks noChangeArrowheads="1"/>
            </p:cNvSpPr>
            <p:nvPr/>
          </p:nvSpPr>
          <p:spPr bwMode="auto">
            <a:xfrm>
              <a:off x="2264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88" name="Rectangle 7"/>
            <p:cNvSpPr>
              <a:spLocks noChangeArrowheads="1"/>
            </p:cNvSpPr>
            <p:nvPr/>
          </p:nvSpPr>
          <p:spPr bwMode="auto">
            <a:xfrm>
              <a:off x="1812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–28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89" name="Rectangle 8"/>
            <p:cNvSpPr>
              <a:spLocks noChangeArrowheads="1"/>
            </p:cNvSpPr>
            <p:nvPr/>
          </p:nvSpPr>
          <p:spPr bwMode="auto">
            <a:xfrm>
              <a:off x="1360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–14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0" name="Rectangle 9"/>
            <p:cNvSpPr>
              <a:spLocks noChangeArrowheads="1"/>
            </p:cNvSpPr>
            <p:nvPr/>
          </p:nvSpPr>
          <p:spPr bwMode="auto">
            <a:xfrm>
              <a:off x="908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–8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1" name="Rectangle 10"/>
            <p:cNvSpPr>
              <a:spLocks noChangeArrowheads="1"/>
            </p:cNvSpPr>
            <p:nvPr/>
          </p:nvSpPr>
          <p:spPr bwMode="auto">
            <a:xfrm>
              <a:off x="568" y="65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–7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2" name="Rectangle 11"/>
            <p:cNvSpPr>
              <a:spLocks noChangeArrowheads="1"/>
            </p:cNvSpPr>
            <p:nvPr/>
          </p:nvSpPr>
          <p:spPr bwMode="auto">
            <a:xfrm>
              <a:off x="228" y="65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3" name="Rectangle 12"/>
            <p:cNvSpPr>
              <a:spLocks noChangeArrowheads="1"/>
            </p:cNvSpPr>
            <p:nvPr/>
          </p:nvSpPr>
          <p:spPr bwMode="auto">
            <a:xfrm>
              <a:off x="0" y="65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2094" name="Rectangle 13"/>
            <p:cNvSpPr>
              <a:spLocks noChangeArrowheads="1"/>
            </p:cNvSpPr>
            <p:nvPr/>
          </p:nvSpPr>
          <p:spPr bwMode="auto">
            <a:xfrm>
              <a:off x="2264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–56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5" name="Rectangle 14"/>
            <p:cNvSpPr>
              <a:spLocks noChangeArrowheads="1"/>
            </p:cNvSpPr>
            <p:nvPr/>
          </p:nvSpPr>
          <p:spPr bwMode="auto">
            <a:xfrm>
              <a:off x="1812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–28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6" name="Rectangle 15"/>
            <p:cNvSpPr>
              <a:spLocks noChangeArrowheads="1"/>
            </p:cNvSpPr>
            <p:nvPr/>
          </p:nvSpPr>
          <p:spPr bwMode="auto">
            <a:xfrm>
              <a:off x="1360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–16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7" name="Rectangle 16"/>
            <p:cNvSpPr>
              <a:spLocks noChangeArrowheads="1"/>
            </p:cNvSpPr>
            <p:nvPr/>
          </p:nvSpPr>
          <p:spPr bwMode="auto">
            <a:xfrm>
              <a:off x="908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–14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8" name="Rectangle 17"/>
            <p:cNvSpPr>
              <a:spLocks noChangeArrowheads="1"/>
            </p:cNvSpPr>
            <p:nvPr/>
          </p:nvSpPr>
          <p:spPr bwMode="auto">
            <a:xfrm>
              <a:off x="568" y="32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–8</a:t>
              </a:r>
              <a:endParaRPr lang="en-US" altLang="en-US" sz="1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099" name="Rectangle 18"/>
            <p:cNvSpPr>
              <a:spLocks noChangeArrowheads="1"/>
            </p:cNvSpPr>
            <p:nvPr/>
          </p:nvSpPr>
          <p:spPr bwMode="auto">
            <a:xfrm>
              <a:off x="228" y="32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2100" name="Rectangle 19"/>
            <p:cNvSpPr>
              <a:spLocks noChangeArrowheads="1"/>
            </p:cNvSpPr>
            <p:nvPr/>
          </p:nvSpPr>
          <p:spPr bwMode="auto">
            <a:xfrm>
              <a:off x="0" y="3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2101" name="Rectangle 20"/>
            <p:cNvSpPr>
              <a:spLocks noChangeArrowheads="1"/>
            </p:cNvSpPr>
            <p:nvPr/>
          </p:nvSpPr>
          <p:spPr bwMode="auto">
            <a:xfrm>
              <a:off x="2264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50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2" name="Rectangle 21"/>
            <p:cNvSpPr>
              <a:spLocks noChangeArrowheads="1"/>
            </p:cNvSpPr>
            <p:nvPr/>
          </p:nvSpPr>
          <p:spPr bwMode="auto">
            <a:xfrm>
              <a:off x="1812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0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3" name="Rectangle 22"/>
            <p:cNvSpPr>
              <a:spLocks noChangeArrowheads="1"/>
            </p:cNvSpPr>
            <p:nvPr/>
          </p:nvSpPr>
          <p:spPr bwMode="auto">
            <a:xfrm>
              <a:off x="1360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2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4" name="Rectangle 23"/>
            <p:cNvSpPr>
              <a:spLocks noChangeArrowheads="1"/>
            </p:cNvSpPr>
            <p:nvPr/>
          </p:nvSpPr>
          <p:spPr bwMode="auto">
            <a:xfrm>
              <a:off x="908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5" name="Rectangle 24"/>
            <p:cNvSpPr>
              <a:spLocks noChangeArrowheads="1"/>
            </p:cNvSpPr>
            <p:nvPr/>
          </p:nvSpPr>
          <p:spPr bwMode="auto">
            <a:xfrm>
              <a:off x="568" y="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6" name="Rectangle 25"/>
            <p:cNvSpPr>
              <a:spLocks noChangeArrowheads="1"/>
            </p:cNvSpPr>
            <p:nvPr/>
          </p:nvSpPr>
          <p:spPr bwMode="auto">
            <a:xfrm>
              <a:off x="228" y="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–4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7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2</a:t>
              </a:r>
              <a:endParaRPr lang="en-US" altLang="en-US" sz="1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2108" name="Line 27"/>
            <p:cNvSpPr>
              <a:spLocks noChangeShapeType="1"/>
            </p:cNvSpPr>
            <p:nvPr/>
          </p:nvSpPr>
          <p:spPr bwMode="auto">
            <a:xfrm>
              <a:off x="0" y="0"/>
              <a:ext cx="271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09" name="Line 28"/>
            <p:cNvSpPr>
              <a:spLocks noChangeShapeType="1"/>
            </p:cNvSpPr>
            <p:nvPr/>
          </p:nvSpPr>
          <p:spPr bwMode="auto">
            <a:xfrm>
              <a:off x="0" y="981"/>
              <a:ext cx="271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0" name="Line 29"/>
            <p:cNvSpPr>
              <a:spLocks noChangeShapeType="1"/>
            </p:cNvSpPr>
            <p:nvPr/>
          </p:nvSpPr>
          <p:spPr bwMode="auto">
            <a:xfrm>
              <a:off x="0" y="0"/>
              <a:ext cx="0" cy="98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1" name="Line 30"/>
            <p:cNvSpPr>
              <a:spLocks noChangeShapeType="1"/>
            </p:cNvSpPr>
            <p:nvPr/>
          </p:nvSpPr>
          <p:spPr bwMode="auto">
            <a:xfrm>
              <a:off x="2716" y="0"/>
              <a:ext cx="0" cy="98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2" name="Line 31"/>
            <p:cNvSpPr>
              <a:spLocks noChangeShapeType="1"/>
            </p:cNvSpPr>
            <p:nvPr/>
          </p:nvSpPr>
          <p:spPr bwMode="auto">
            <a:xfrm>
              <a:off x="0" y="327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3" name="Line 32"/>
            <p:cNvSpPr>
              <a:spLocks noChangeShapeType="1"/>
            </p:cNvSpPr>
            <p:nvPr/>
          </p:nvSpPr>
          <p:spPr bwMode="auto">
            <a:xfrm>
              <a:off x="228" y="0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4" name="Line 33"/>
            <p:cNvSpPr>
              <a:spLocks noChangeShapeType="1"/>
            </p:cNvSpPr>
            <p:nvPr/>
          </p:nvSpPr>
          <p:spPr bwMode="auto">
            <a:xfrm>
              <a:off x="228" y="654"/>
              <a:ext cx="248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115" name="Line 34"/>
            <p:cNvSpPr>
              <a:spLocks noChangeShapeType="1"/>
            </p:cNvSpPr>
            <p:nvPr/>
          </p:nvSpPr>
          <p:spPr bwMode="auto">
            <a:xfrm>
              <a:off x="2264" y="654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2116" name="Text Box 35"/>
          <p:cNvSpPr txBox="1">
            <a:spLocks noChangeArrowheads="1"/>
          </p:cNvSpPr>
          <p:nvPr/>
        </p:nvSpPr>
        <p:spPr bwMode="auto">
          <a:xfrm>
            <a:off x="6096000" y="2877766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 dirty="0">
                <a:solidFill>
                  <a:srgbClr val="0000CC"/>
                </a:solidFill>
                <a:latin typeface="Arial" charset="0"/>
                <a:ea typeface="ＭＳ Ｐゴシック" pitchFamily="1" charset="-128"/>
              </a:rPr>
              <a:t>Note</a:t>
            </a:r>
            <a:r>
              <a:rPr lang="en-US" altLang="en-US" sz="1800" dirty="0">
                <a:solidFill>
                  <a:srgbClr val="0000CC"/>
                </a:solidFill>
                <a:latin typeface="Arial" charset="0"/>
                <a:ea typeface="ＭＳ Ｐゴシック" pitchFamily="1" charset="-128"/>
              </a:rPr>
              <a:t>: We must write a      0 for the missing term.</a:t>
            </a:r>
          </a:p>
        </p:txBody>
      </p:sp>
      <p:sp>
        <p:nvSpPr>
          <p:cNvPr id="302117" name="Line 37"/>
          <p:cNvSpPr>
            <a:spLocks noChangeShapeType="1"/>
          </p:cNvSpPr>
          <p:nvPr/>
        </p:nvSpPr>
        <p:spPr bwMode="auto">
          <a:xfrm flipH="1">
            <a:off x="5105400" y="3143452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19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116" grpId="0"/>
      <p:bldP spid="3021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63659" cy="4752528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800" dirty="0" smtClean="0"/>
              <a:t>Use synthetic division to find the quotient and remainder.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b="1" dirty="0" smtClean="0"/>
              <a:t>Solution</a:t>
            </a:r>
            <a:r>
              <a:rPr lang="en-US" altLang="en-US" sz="2800" dirty="0" smtClean="0"/>
              <a:t>	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endParaRPr lang="en-US" alt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 smtClean="0"/>
              <a:t>The quotient is 2</a:t>
            </a:r>
            <a:r>
              <a:rPr lang="en-US" altLang="en-US" sz="2800" i="1" dirty="0" smtClean="0"/>
              <a:t>x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 + </a:t>
            </a:r>
            <a:r>
              <a:rPr lang="en-US" altLang="en-US" sz="2800" i="1" dirty="0" smtClean="0"/>
              <a:t>x – </a:t>
            </a:r>
            <a:r>
              <a:rPr lang="en-US" altLang="en-US" sz="2800" dirty="0" smtClean="0"/>
              <a:t>3. The remainder is 4. </a:t>
            </a:r>
          </a:p>
        </p:txBody>
      </p:sp>
      <p:graphicFrame>
        <p:nvGraphicFramePr>
          <p:cNvPr id="30310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127261"/>
              </p:ext>
            </p:extLst>
          </p:nvPr>
        </p:nvGraphicFramePr>
        <p:xfrm>
          <a:off x="2405062" y="1828800"/>
          <a:ext cx="30575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Equation" r:id="rId3" imgW="2197100" imgH="393700" progId="Equation.DSMT4">
                  <p:embed/>
                </p:oleObj>
              </mc:Choice>
              <mc:Fallback>
                <p:oleObj name="Equation" r:id="rId3" imgW="21971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2" y="1828800"/>
                        <a:ext cx="30575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3110" name="Group 5"/>
          <p:cNvGrpSpPr>
            <a:grpSpLocks noRot="1"/>
          </p:cNvGrpSpPr>
          <p:nvPr/>
        </p:nvGrpSpPr>
        <p:grpSpPr bwMode="auto">
          <a:xfrm>
            <a:off x="2019300" y="3035300"/>
            <a:ext cx="4540250" cy="1557337"/>
            <a:chOff x="-144" y="0"/>
            <a:chExt cx="2860" cy="981"/>
          </a:xfrm>
        </p:grpSpPr>
        <p:sp>
          <p:nvSpPr>
            <p:cNvPr id="303111" name="Rectangle 8"/>
            <p:cNvSpPr>
              <a:spLocks noChangeArrowheads="1"/>
            </p:cNvSpPr>
            <p:nvPr/>
          </p:nvSpPr>
          <p:spPr bwMode="auto">
            <a:xfrm>
              <a:off x="1360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rgbClr val="3333FF"/>
                  </a:solidFill>
                  <a:ea typeface="ＭＳ Ｐゴシック" pitchFamily="1" charset="-128"/>
                  <a:cs typeface="Times New Roman" pitchFamily="18" charset="0"/>
                </a:rPr>
                <a:t>4</a:t>
              </a:r>
              <a:endParaRPr lang="en-US" altLang="en-US" sz="1800" dirty="0">
                <a:solidFill>
                  <a:srgbClr val="3333FF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2" name="Rectangle 9"/>
            <p:cNvSpPr>
              <a:spLocks noChangeArrowheads="1"/>
            </p:cNvSpPr>
            <p:nvPr/>
          </p:nvSpPr>
          <p:spPr bwMode="auto">
            <a:xfrm>
              <a:off x="908" y="654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3" name="Rectangle 10"/>
            <p:cNvSpPr>
              <a:spLocks noChangeArrowheads="1"/>
            </p:cNvSpPr>
            <p:nvPr/>
          </p:nvSpPr>
          <p:spPr bwMode="auto">
            <a:xfrm>
              <a:off x="568" y="65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1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4" name="Rectangle 11"/>
            <p:cNvSpPr>
              <a:spLocks noChangeArrowheads="1"/>
            </p:cNvSpPr>
            <p:nvPr/>
          </p:nvSpPr>
          <p:spPr bwMode="auto">
            <a:xfrm>
              <a:off x="228" y="654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2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5" name="Rectangle 12"/>
            <p:cNvSpPr>
              <a:spLocks noChangeArrowheads="1"/>
            </p:cNvSpPr>
            <p:nvPr/>
          </p:nvSpPr>
          <p:spPr bwMode="auto">
            <a:xfrm>
              <a:off x="0" y="654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3116" name="Rectangle 15"/>
            <p:cNvSpPr>
              <a:spLocks noChangeArrowheads="1"/>
            </p:cNvSpPr>
            <p:nvPr/>
          </p:nvSpPr>
          <p:spPr bwMode="auto">
            <a:xfrm>
              <a:off x="1360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9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7" name="Rectangle 16"/>
            <p:cNvSpPr>
              <a:spLocks noChangeArrowheads="1"/>
            </p:cNvSpPr>
            <p:nvPr/>
          </p:nvSpPr>
          <p:spPr bwMode="auto">
            <a:xfrm>
              <a:off x="908" y="327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8" name="Rectangle 17"/>
            <p:cNvSpPr>
              <a:spLocks noChangeArrowheads="1"/>
            </p:cNvSpPr>
            <p:nvPr/>
          </p:nvSpPr>
          <p:spPr bwMode="auto">
            <a:xfrm>
              <a:off x="568" y="32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–6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19" name="Rectangle 18"/>
            <p:cNvSpPr>
              <a:spLocks noChangeArrowheads="1"/>
            </p:cNvSpPr>
            <p:nvPr/>
          </p:nvSpPr>
          <p:spPr bwMode="auto">
            <a:xfrm>
              <a:off x="228" y="327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3120" name="Rectangle 19"/>
            <p:cNvSpPr>
              <a:spLocks noChangeArrowheads="1"/>
            </p:cNvSpPr>
            <p:nvPr/>
          </p:nvSpPr>
          <p:spPr bwMode="auto">
            <a:xfrm>
              <a:off x="0" y="327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0000CC"/>
                </a:buClr>
                <a:buSzPct val="75000"/>
                <a:buFont typeface="Wingdings" pitchFamily="2" charset="2"/>
                <a:buNone/>
              </a:pPr>
              <a:endParaRPr lang="en-US" altLang="en-US" sz="2400">
                <a:solidFill>
                  <a:schemeClr val="tx1"/>
                </a:solidFill>
                <a:ea typeface="ＭＳ Ｐゴシック" pitchFamily="1" charset="-128"/>
              </a:endParaRPr>
            </a:p>
          </p:txBody>
        </p:sp>
        <p:sp>
          <p:nvSpPr>
            <p:cNvPr id="303121" name="Rectangle 22"/>
            <p:cNvSpPr>
              <a:spLocks noChangeArrowheads="1"/>
            </p:cNvSpPr>
            <p:nvPr/>
          </p:nvSpPr>
          <p:spPr bwMode="auto">
            <a:xfrm>
              <a:off x="1360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–5</a:t>
              </a:r>
              <a:endParaRPr lang="en-US" altLang="en-US" sz="2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22" name="Rectangle 23"/>
            <p:cNvSpPr>
              <a:spLocks noChangeArrowheads="1"/>
            </p:cNvSpPr>
            <p:nvPr/>
          </p:nvSpPr>
          <p:spPr bwMode="auto">
            <a:xfrm>
              <a:off x="908" y="0"/>
              <a:ext cx="4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0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23" name="Rectangle 24"/>
            <p:cNvSpPr>
              <a:spLocks noChangeArrowheads="1"/>
            </p:cNvSpPr>
            <p:nvPr/>
          </p:nvSpPr>
          <p:spPr bwMode="auto">
            <a:xfrm>
              <a:off x="568" y="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7</a:t>
              </a:r>
              <a:endParaRPr lang="en-US" altLang="en-US" sz="18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24" name="Rectangle 25"/>
            <p:cNvSpPr>
              <a:spLocks noChangeArrowheads="1"/>
            </p:cNvSpPr>
            <p:nvPr/>
          </p:nvSpPr>
          <p:spPr bwMode="auto">
            <a:xfrm>
              <a:off x="228" y="0"/>
              <a:ext cx="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chemeClr val="tx1"/>
                  </a:solidFill>
                  <a:ea typeface="ＭＳ Ｐゴシック" pitchFamily="1" charset="-128"/>
                  <a:cs typeface="Times New Roman" pitchFamily="18" charset="0"/>
                </a:rPr>
                <a:t>2</a:t>
              </a:r>
              <a:endParaRPr lang="en-US" altLang="en-US" sz="1800" dirty="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25" name="Rectangle 26"/>
            <p:cNvSpPr>
              <a:spLocks noChangeArrowheads="1"/>
            </p:cNvSpPr>
            <p:nvPr/>
          </p:nvSpPr>
          <p:spPr bwMode="auto">
            <a:xfrm>
              <a:off x="-144" y="0"/>
              <a:ext cx="3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5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 algn="r" eaLnBrk="1" hangingPunct="1"/>
              <a:r>
                <a:rPr lang="en-US" altLang="en-US" sz="2800" dirty="0">
                  <a:solidFill>
                    <a:srgbClr val="E60000"/>
                  </a:solidFill>
                  <a:ea typeface="ＭＳ Ｐゴシック" pitchFamily="1" charset="-128"/>
                  <a:cs typeface="Times New Roman" pitchFamily="18" charset="0"/>
                </a:rPr>
                <a:t>–3</a:t>
              </a:r>
              <a:endParaRPr lang="en-US" altLang="en-US" sz="2800" dirty="0">
                <a:solidFill>
                  <a:srgbClr val="E60000"/>
                </a:solidFill>
                <a:latin typeface="Arial" charset="0"/>
                <a:ea typeface="ＭＳ Ｐゴシック" pitchFamily="1" charset="-128"/>
                <a:cs typeface="Times New Roman" pitchFamily="18" charset="0"/>
              </a:endParaRPr>
            </a:p>
          </p:txBody>
        </p:sp>
        <p:sp>
          <p:nvSpPr>
            <p:cNvPr id="303126" name="Line 27"/>
            <p:cNvSpPr>
              <a:spLocks noChangeShapeType="1"/>
            </p:cNvSpPr>
            <p:nvPr/>
          </p:nvSpPr>
          <p:spPr bwMode="auto">
            <a:xfrm>
              <a:off x="0" y="0"/>
              <a:ext cx="271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7" name="Line 28"/>
            <p:cNvSpPr>
              <a:spLocks noChangeShapeType="1"/>
            </p:cNvSpPr>
            <p:nvPr/>
          </p:nvSpPr>
          <p:spPr bwMode="auto">
            <a:xfrm>
              <a:off x="0" y="981"/>
              <a:ext cx="2716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8" name="Line 29"/>
            <p:cNvSpPr>
              <a:spLocks noChangeShapeType="1"/>
            </p:cNvSpPr>
            <p:nvPr/>
          </p:nvSpPr>
          <p:spPr bwMode="auto">
            <a:xfrm>
              <a:off x="0" y="0"/>
              <a:ext cx="0" cy="98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29" name="Line 30"/>
            <p:cNvSpPr>
              <a:spLocks noChangeShapeType="1"/>
            </p:cNvSpPr>
            <p:nvPr/>
          </p:nvSpPr>
          <p:spPr bwMode="auto">
            <a:xfrm>
              <a:off x="2716" y="0"/>
              <a:ext cx="0" cy="98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30" name="Line 31"/>
            <p:cNvSpPr>
              <a:spLocks noChangeShapeType="1"/>
            </p:cNvSpPr>
            <p:nvPr/>
          </p:nvSpPr>
          <p:spPr bwMode="auto">
            <a:xfrm>
              <a:off x="0" y="327"/>
              <a:ext cx="22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31" name="Line 32"/>
            <p:cNvSpPr>
              <a:spLocks noChangeShapeType="1"/>
            </p:cNvSpPr>
            <p:nvPr/>
          </p:nvSpPr>
          <p:spPr bwMode="auto">
            <a:xfrm>
              <a:off x="228" y="0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32" name="Line 33"/>
            <p:cNvSpPr>
              <a:spLocks noChangeShapeType="1"/>
            </p:cNvSpPr>
            <p:nvPr/>
          </p:nvSpPr>
          <p:spPr bwMode="auto">
            <a:xfrm>
              <a:off x="228" y="654"/>
              <a:ext cx="158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133" name="Line 34"/>
            <p:cNvSpPr>
              <a:spLocks noChangeShapeType="1"/>
            </p:cNvSpPr>
            <p:nvPr/>
          </p:nvSpPr>
          <p:spPr bwMode="auto">
            <a:xfrm>
              <a:off x="1392" y="654"/>
              <a:ext cx="0" cy="3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4128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5220</TotalTime>
  <Words>410</Words>
  <Application>Microsoft Office PowerPoint</Application>
  <PresentationFormat>Letter Paper (8.5x11 in)</PresentationFormat>
  <Paragraphs>156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Blends</vt:lpstr>
      <vt:lpstr>Equation</vt:lpstr>
      <vt:lpstr>MathType 6.0 Equation</vt:lpstr>
      <vt:lpstr>PowerPoint Presentation</vt:lpstr>
      <vt:lpstr>8.3 POLYNOMIAL DIVISION; THE REMAINDER THEOREM AND THE FACTOR THEOREM</vt:lpstr>
      <vt:lpstr>Division and Factors</vt:lpstr>
      <vt:lpstr>PowerPoint Presentation</vt:lpstr>
      <vt:lpstr>(cont)</vt:lpstr>
      <vt:lpstr>Division of Polynomials</vt:lpstr>
      <vt:lpstr>The Remainder Theorem</vt:lpstr>
      <vt:lpstr>PowerPoint Presentation</vt:lpstr>
      <vt:lpstr>PowerPoint Presentation</vt:lpstr>
      <vt:lpstr>PowerPoint Presentation</vt:lpstr>
      <vt:lpstr>PowerPoint Presentation</vt:lpstr>
      <vt:lpstr>The Factor Theorem</vt:lpstr>
      <vt:lpstr>PowerPoint Presentation</vt:lpstr>
      <vt:lpstr>(cont)</vt:lpstr>
    </vt:vector>
  </TitlesOfParts>
  <Company>2017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Algebra with Intermediate Algebra</dc:title>
  <dc:subject>Chapter 8</dc:subject>
  <dc:creator>Beecher, Penna, Johnson, Bittinger</dc:creator>
  <cp:lastModifiedBy>Dennis Jarvis</cp:lastModifiedBy>
  <cp:revision>232</cp:revision>
  <cp:lastPrinted>2001-11-04T00:51:13Z</cp:lastPrinted>
  <dcterms:created xsi:type="dcterms:W3CDTF">2005-02-25T19:46:41Z</dcterms:created>
  <dcterms:modified xsi:type="dcterms:W3CDTF">2016-09-21T01:19:25Z</dcterms:modified>
</cp:coreProperties>
</file>