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68" r:id="rId4"/>
    <p:sldId id="262" r:id="rId5"/>
    <p:sldId id="259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1" r:id="rId16"/>
    <p:sldId id="284" r:id="rId17"/>
    <p:sldId id="286" r:id="rId18"/>
    <p:sldId id="283" r:id="rId19"/>
    <p:sldId id="288" r:id="rId20"/>
    <p:sldId id="287" r:id="rId21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4.emf"/><Relationship Id="rId4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28.emf"/><Relationship Id="rId1" Type="http://schemas.openxmlformats.org/officeDocument/2006/relationships/image" Target="../media/image34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9.e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3.emf"/><Relationship Id="rId18" Type="http://schemas.openxmlformats.org/officeDocument/2006/relationships/oleObject" Target="../embeddings/oleObject27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26.emf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5" Type="http://schemas.openxmlformats.org/officeDocument/2006/relationships/image" Target="../media/image24.emf"/><Relationship Id="rId23" Type="http://schemas.openxmlformats.org/officeDocument/2006/relationships/oleObject" Target="../embeddings/oleObject30.bin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18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1.emf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1.emf"/><Relationship Id="rId18" Type="http://schemas.openxmlformats.org/officeDocument/2006/relationships/oleObject" Target="../embeddings/oleObject38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33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5" Type="http://schemas.openxmlformats.org/officeDocument/2006/relationships/image" Target="../media/image32.e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26.e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9.emf"/><Relationship Id="rId14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37.emf"/><Relationship Id="rId18" Type="http://schemas.openxmlformats.org/officeDocument/2006/relationships/oleObject" Target="../embeddings/oleObject46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39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36.emf"/><Relationship Id="rId5" Type="http://schemas.openxmlformats.org/officeDocument/2006/relationships/image" Target="../media/image34.emf"/><Relationship Id="rId15" Type="http://schemas.openxmlformats.org/officeDocument/2006/relationships/image" Target="../media/image38.e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26.e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35.emf"/><Relationship Id="rId14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4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5145"/>
            <a:ext cx="7772400" cy="2504965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Times New Roman"/>
                <a:cs typeface="Times New Roman"/>
              </a:rPr>
              <a:t>Ordinary Differential Equations</a:t>
            </a:r>
            <a:br>
              <a:rPr lang="en-US" dirty="0">
                <a:latin typeface="Times New Roman"/>
                <a:cs typeface="Times New Roman"/>
              </a:rPr>
            </a:br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and</a:t>
            </a:r>
            <a:br>
              <a:rPr lang="en-US" dirty="0">
                <a:latin typeface="Times New Roman"/>
                <a:cs typeface="Times New Roman"/>
              </a:rPr>
            </a:br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Partial Differential Equations</a:t>
            </a:r>
          </a:p>
        </p:txBody>
      </p:sp>
    </p:spTree>
    <p:extLst>
      <p:ext uri="{BB962C8B-B14F-4D97-AF65-F5344CB8AC3E}">
        <p14:creationId xmlns:p14="http://schemas.microsoft.com/office/powerpoint/2010/main" val="10540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0483"/>
            <a:ext cx="7772400" cy="2504965"/>
          </a:xfrm>
        </p:spPr>
        <p:txBody>
          <a:bodyPr anchor="t">
            <a:noAutofit/>
          </a:bodyPr>
          <a:lstStyle/>
          <a:p>
            <a:pPr algn="l"/>
            <a:r>
              <a:rPr lang="en-US" sz="3200" i="1" dirty="0">
                <a:latin typeface="Times New Roman"/>
                <a:cs typeface="Times New Roman"/>
              </a:rPr>
              <a:t>Write a differential equation that fits the physical description.</a:t>
            </a:r>
            <a:endParaRPr lang="en-US" sz="3200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113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000" y="490484"/>
            <a:ext cx="8458200" cy="2182434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The rate of change in the temperature </a:t>
            </a:r>
            <a:r>
              <a:rPr lang="en-US" sz="3200" i="1" dirty="0">
                <a:latin typeface="Times New Roman"/>
                <a:cs typeface="Times New Roman"/>
              </a:rPr>
              <a:t>T </a:t>
            </a:r>
            <a:r>
              <a:rPr lang="en-US" sz="3200" dirty="0">
                <a:latin typeface="Times New Roman"/>
                <a:cs typeface="Times New Roman"/>
              </a:rPr>
              <a:t>of coffee at time </a:t>
            </a:r>
            <a:r>
              <a:rPr lang="en-US" sz="3200" i="1" dirty="0">
                <a:latin typeface="Times New Roman"/>
                <a:cs typeface="Times New Roman"/>
              </a:rPr>
              <a:t>t </a:t>
            </a:r>
            <a:r>
              <a:rPr lang="en-US" sz="3200" dirty="0">
                <a:latin typeface="Times New Roman"/>
                <a:cs typeface="Times New Roman"/>
              </a:rPr>
              <a:t>is proportional to the difference between the temperature </a:t>
            </a:r>
            <a:r>
              <a:rPr lang="en-US" sz="3200" i="1" dirty="0">
                <a:latin typeface="Times New Roman"/>
                <a:cs typeface="Times New Roman"/>
              </a:rPr>
              <a:t>M </a:t>
            </a:r>
            <a:r>
              <a:rPr lang="en-US" sz="3200" dirty="0">
                <a:latin typeface="Times New Roman"/>
                <a:cs typeface="Times New Roman"/>
              </a:rPr>
              <a:t>of the air at time </a:t>
            </a:r>
            <a:r>
              <a:rPr lang="en-US" sz="3200" i="1" dirty="0">
                <a:latin typeface="Times New Roman"/>
                <a:cs typeface="Times New Roman"/>
              </a:rPr>
              <a:t>t </a:t>
            </a:r>
            <a:r>
              <a:rPr lang="en-US" sz="3200" dirty="0">
                <a:latin typeface="Times New Roman"/>
                <a:cs typeface="Times New Roman"/>
              </a:rPr>
              <a:t>and the temperature of the coffee at time </a:t>
            </a:r>
            <a:r>
              <a:rPr lang="en-US" sz="3200" i="1" dirty="0">
                <a:latin typeface="Times New Roman"/>
                <a:cs typeface="Times New Roman"/>
              </a:rPr>
              <a:t>t</a:t>
            </a:r>
            <a:r>
              <a:rPr lang="en-US" sz="3200" dirty="0">
                <a:latin typeface="Times New Roman"/>
                <a:cs typeface="Times New Roman"/>
              </a:rPr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320601"/>
              </p:ext>
            </p:extLst>
          </p:nvPr>
        </p:nvGraphicFramePr>
        <p:xfrm>
          <a:off x="2952848" y="3043631"/>
          <a:ext cx="264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Equation" r:id="rId4" imgW="2641600" imgH="990600" progId="Equation.DSMT4">
                  <p:embed/>
                </p:oleObj>
              </mc:Choice>
              <mc:Fallback>
                <p:oleObj name="Equation" r:id="rId4" imgW="26416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52848" y="3043631"/>
                        <a:ext cx="26416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174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538" y="1586213"/>
            <a:ext cx="7772400" cy="665655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ODE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0538" y="2276771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343686"/>
              </p:ext>
            </p:extLst>
          </p:nvPr>
        </p:nvGraphicFramePr>
        <p:xfrm>
          <a:off x="3022600" y="233363"/>
          <a:ext cx="264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Equation" r:id="rId4" imgW="2641600" imgH="990600" progId="Equation.DSMT4">
                  <p:embed/>
                </p:oleObj>
              </mc:Choice>
              <mc:Fallback>
                <p:oleObj name="Equation" r:id="rId4" imgW="26416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22600" y="233363"/>
                        <a:ext cx="26416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91838" y="2902328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Independent variable: </a:t>
            </a:r>
            <a:r>
              <a:rPr lang="en-US" sz="3200" i="1" dirty="0">
                <a:latin typeface="Times New Roman"/>
                <a:cs typeface="Times New Roman"/>
              </a:rPr>
              <a:t>t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3138" y="3585992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Dependent variable: </a:t>
            </a:r>
            <a:r>
              <a:rPr lang="en-US" sz="3200" i="1" dirty="0">
                <a:latin typeface="Times New Roman"/>
                <a:cs typeface="Times New Roman"/>
              </a:rPr>
              <a:t>T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4438" y="4269656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Linear</a:t>
            </a:r>
          </a:p>
        </p:txBody>
      </p:sp>
    </p:spTree>
    <p:extLst>
      <p:ext uri="{BB962C8B-B14F-4D97-AF65-F5344CB8AC3E}">
        <p14:creationId xmlns:p14="http://schemas.microsoft.com/office/powerpoint/2010/main" val="387356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000" y="490483"/>
            <a:ext cx="8458200" cy="3474557"/>
          </a:xfrm>
        </p:spPr>
        <p:txBody>
          <a:bodyPr anchor="t">
            <a:noAutofit/>
          </a:bodyPr>
          <a:lstStyle/>
          <a:p>
            <a:pPr algn="l"/>
            <a:r>
              <a:rPr lang="en-US" sz="3200" b="1" dirty="0">
                <a:latin typeface="Times New Roman"/>
                <a:cs typeface="Times New Roman"/>
              </a:rPr>
              <a:t>Drag Race. </a:t>
            </a:r>
            <a:r>
              <a:rPr lang="en-US" sz="3200" dirty="0">
                <a:latin typeface="Times New Roman"/>
                <a:cs typeface="Times New Roman"/>
              </a:rPr>
              <a:t>Two drivers, Alison and Kevin, are participating in a drag race. Beginning from a standing start, they each proceed with a constant acceleration. Alison covers the last 1/4 of the distance in 3 seconds, whereas Kevin covers the last 1/3 of the distance in 4 seconds. Who wins and by how much time? </a:t>
            </a:r>
          </a:p>
        </p:txBody>
      </p:sp>
    </p:spTree>
    <p:extLst>
      <p:ext uri="{BB962C8B-B14F-4D97-AF65-F5344CB8AC3E}">
        <p14:creationId xmlns:p14="http://schemas.microsoft.com/office/powerpoint/2010/main" val="2160448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538" y="1586213"/>
            <a:ext cx="7772400" cy="665655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ODE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0538" y="2276771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2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847154"/>
              </p:ext>
            </p:extLst>
          </p:nvPr>
        </p:nvGraphicFramePr>
        <p:xfrm>
          <a:off x="4451000" y="207963"/>
          <a:ext cx="12954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Equation" r:id="rId4" imgW="1295400" imgH="1041400" progId="Equation.DSMT4">
                  <p:embed/>
                </p:oleObj>
              </mc:Choice>
              <mc:Fallback>
                <p:oleObj name="Equation" r:id="rId4" imgW="12954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51000" y="207963"/>
                        <a:ext cx="12954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91838" y="2902328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Independent variable: </a:t>
            </a:r>
            <a:r>
              <a:rPr lang="en-US" sz="3200" i="1" dirty="0">
                <a:latin typeface="Times New Roman"/>
                <a:cs typeface="Times New Roman"/>
              </a:rPr>
              <a:t>t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3138" y="3585992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Dependent variable: </a:t>
            </a:r>
            <a:r>
              <a:rPr lang="en-US" sz="3200" i="1" dirty="0">
                <a:latin typeface="Times New Roman"/>
                <a:cs typeface="Times New Roman"/>
              </a:rPr>
              <a:t>x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4438" y="4269656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Linear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3138" y="423350"/>
            <a:ext cx="37283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Constant acceleration</a:t>
            </a:r>
          </a:p>
        </p:txBody>
      </p:sp>
    </p:spTree>
    <p:extLst>
      <p:ext uri="{BB962C8B-B14F-4D97-AF65-F5344CB8AC3E}">
        <p14:creationId xmlns:p14="http://schemas.microsoft.com/office/powerpoint/2010/main" val="19695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1654" y="2764954"/>
            <a:ext cx="1301716" cy="665655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Kevin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96880"/>
              </p:ext>
            </p:extLst>
          </p:nvPr>
        </p:nvGraphicFramePr>
        <p:xfrm>
          <a:off x="4279901" y="728663"/>
          <a:ext cx="1638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4" name="Equation" r:id="rId4" imgW="1638300" imgH="1054100" progId="Equation.DSMT4">
                  <p:embed/>
                </p:oleObj>
              </mc:Choice>
              <mc:Fallback>
                <p:oleObj name="Equation" r:id="rId4" imgW="1638300" imgH="1054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9901" y="728663"/>
                        <a:ext cx="16383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61654" y="950400"/>
            <a:ext cx="12791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Alison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167282"/>
              </p:ext>
            </p:extLst>
          </p:nvPr>
        </p:nvGraphicFramePr>
        <p:xfrm>
          <a:off x="4248150" y="2533079"/>
          <a:ext cx="1701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" name="Equation" r:id="rId6" imgW="1701800" imgH="1054100" progId="Equation.DSMT4">
                  <p:embed/>
                </p:oleObj>
              </mc:Choice>
              <mc:Fallback>
                <p:oleObj name="Equation" r:id="rId6" imgW="1701800" imgH="1054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48150" y="2533079"/>
                        <a:ext cx="17018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0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055329"/>
              </p:ext>
            </p:extLst>
          </p:nvPr>
        </p:nvGraphicFramePr>
        <p:xfrm>
          <a:off x="4451000" y="207963"/>
          <a:ext cx="12954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3" name="Equation" r:id="rId4" imgW="1295400" imgH="1041400" progId="Equation.DSMT4">
                  <p:embed/>
                </p:oleObj>
              </mc:Choice>
              <mc:Fallback>
                <p:oleObj name="Equation" r:id="rId4" imgW="12954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51000" y="207963"/>
                        <a:ext cx="12954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3138" y="423350"/>
            <a:ext cx="37283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Constant acceleration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8108" y="423350"/>
            <a:ext cx="32239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, starting from rest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00349"/>
              </p:ext>
            </p:extLst>
          </p:nvPr>
        </p:nvGraphicFramePr>
        <p:xfrm>
          <a:off x="719138" y="2245957"/>
          <a:ext cx="1409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4" name="Equation" r:id="rId6" imgW="1409700" imgH="990600" progId="Equation.DSMT4">
                  <p:embed/>
                </p:oleObj>
              </mc:Choice>
              <mc:Fallback>
                <p:oleObj name="Equation" r:id="rId6" imgW="14097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9138" y="2245957"/>
                        <a:ext cx="14097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516023"/>
              </p:ext>
            </p:extLst>
          </p:nvPr>
        </p:nvGraphicFramePr>
        <p:xfrm>
          <a:off x="3892550" y="2239607"/>
          <a:ext cx="11176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5" name="Equation" r:id="rId8" imgW="1117600" imgH="1003300" progId="Equation.DSMT4">
                  <p:embed/>
                </p:oleObj>
              </mc:Choice>
              <mc:Fallback>
                <p:oleObj name="Equation" r:id="rId8" imgW="11176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92550" y="2239607"/>
                        <a:ext cx="11176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685403"/>
              </p:ext>
            </p:extLst>
          </p:nvPr>
        </p:nvGraphicFramePr>
        <p:xfrm>
          <a:off x="6958013" y="2182457"/>
          <a:ext cx="1333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6" name="Equation" r:id="rId10" imgW="1333500" imgH="1104900" progId="Equation.DSMT4">
                  <p:embed/>
                </p:oleObj>
              </mc:Choice>
              <mc:Fallback>
                <p:oleObj name="Equation" r:id="rId10" imgW="13335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58013" y="2182457"/>
                        <a:ext cx="13335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19138" y="1264353"/>
            <a:ext cx="1392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implies</a:t>
            </a:r>
          </a:p>
        </p:txBody>
      </p:sp>
    </p:spTree>
    <p:extLst>
      <p:ext uri="{BB962C8B-B14F-4D97-AF65-F5344CB8AC3E}">
        <p14:creationId xmlns:p14="http://schemas.microsoft.com/office/powerpoint/2010/main" val="378916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77967" y="1020143"/>
            <a:ext cx="1291973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Kevin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87554" y="1020143"/>
            <a:ext cx="1438382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Alison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93288" y="1020143"/>
            <a:ext cx="2174124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Finish Line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585511"/>
              </p:ext>
            </p:extLst>
          </p:nvPr>
        </p:nvGraphicFramePr>
        <p:xfrm>
          <a:off x="2551963" y="86716"/>
          <a:ext cx="1333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9" name="Equation" r:id="rId4" imgW="1333500" imgH="1104900" progId="Equation.DSMT4">
                  <p:embed/>
                </p:oleObj>
              </mc:Choice>
              <mc:Fallback>
                <p:oleObj name="Equation" r:id="rId4" imgW="13335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1963" y="86716"/>
                        <a:ext cx="13335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69581"/>
              </p:ext>
            </p:extLst>
          </p:nvPr>
        </p:nvGraphicFramePr>
        <p:xfrm>
          <a:off x="1547650" y="1515670"/>
          <a:ext cx="558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0" name="Equation" r:id="rId6" imgW="558800" imgH="990600" progId="Equation.DSMT4">
                  <p:embed/>
                </p:oleObj>
              </mc:Choice>
              <mc:Fallback>
                <p:oleObj name="Equation" r:id="rId6" imgW="5588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47650" y="1515670"/>
                        <a:ext cx="5588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761757"/>
              </p:ext>
            </p:extLst>
          </p:nvPr>
        </p:nvGraphicFramePr>
        <p:xfrm>
          <a:off x="520538" y="2697046"/>
          <a:ext cx="2311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1" name="Equation" r:id="rId8" imgW="2311400" imgH="1104900" progId="Equation.DSMT4">
                  <p:embed/>
                </p:oleObj>
              </mc:Choice>
              <mc:Fallback>
                <p:oleObj name="Equation" r:id="rId8" imgW="23114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0538" y="2697046"/>
                        <a:ext cx="23114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979372"/>
              </p:ext>
            </p:extLst>
          </p:nvPr>
        </p:nvGraphicFramePr>
        <p:xfrm>
          <a:off x="4615678" y="1515670"/>
          <a:ext cx="520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2" name="Equation" r:id="rId10" imgW="520700" imgH="990600" progId="Equation.DSMT4">
                  <p:embed/>
                </p:oleObj>
              </mc:Choice>
              <mc:Fallback>
                <p:oleObj name="Equation" r:id="rId10" imgW="5207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15678" y="1515670"/>
                        <a:ext cx="5207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205083"/>
              </p:ext>
            </p:extLst>
          </p:nvPr>
        </p:nvGraphicFramePr>
        <p:xfrm>
          <a:off x="3645295" y="2630638"/>
          <a:ext cx="2311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3" name="Equation" r:id="rId12" imgW="2311400" imgH="1104900" progId="Equation.DSMT4">
                  <p:embed/>
                </p:oleObj>
              </mc:Choice>
              <mc:Fallback>
                <p:oleObj name="Equation" r:id="rId12" imgW="23114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45295" y="2630638"/>
                        <a:ext cx="23114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546510"/>
              </p:ext>
            </p:extLst>
          </p:nvPr>
        </p:nvGraphicFramePr>
        <p:xfrm>
          <a:off x="7880350" y="1844009"/>
          <a:ext cx="279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4" name="Equation" r:id="rId14" imgW="279400" imgH="330200" progId="Equation.DSMT4">
                  <p:embed/>
                </p:oleObj>
              </mc:Choice>
              <mc:Fallback>
                <p:oleObj name="Equation" r:id="rId14" imgW="2794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880350" y="1844009"/>
                        <a:ext cx="279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310040"/>
              </p:ext>
            </p:extLst>
          </p:nvPr>
        </p:nvGraphicFramePr>
        <p:xfrm>
          <a:off x="7266287" y="2630638"/>
          <a:ext cx="1371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5" name="Equation" r:id="rId16" imgW="1371600" imgH="1104900" progId="Equation.DSMT4">
                  <p:embed/>
                </p:oleObj>
              </mc:Choice>
              <mc:Fallback>
                <p:oleObj name="Equation" r:id="rId16" imgW="13716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266287" y="2630638"/>
                        <a:ext cx="1371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737853"/>
              </p:ext>
            </p:extLst>
          </p:nvPr>
        </p:nvGraphicFramePr>
        <p:xfrm>
          <a:off x="5303630" y="188316"/>
          <a:ext cx="11176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6" name="Equation" r:id="rId18" imgW="1117600" imgH="1003300" progId="Equation.DSMT4">
                  <p:embed/>
                </p:oleObj>
              </mc:Choice>
              <mc:Fallback>
                <p:oleObj name="Equation" r:id="rId18" imgW="11176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03630" y="188316"/>
                        <a:ext cx="11176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710010"/>
              </p:ext>
            </p:extLst>
          </p:nvPr>
        </p:nvGraphicFramePr>
        <p:xfrm>
          <a:off x="442417" y="3768641"/>
          <a:ext cx="11557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7" name="Equation" r:id="rId20" imgW="1155700" imgH="1130300" progId="Equation.DSMT4">
                  <p:embed/>
                </p:oleObj>
              </mc:Choice>
              <mc:Fallback>
                <p:oleObj name="Equation" r:id="rId20" imgW="1155700" imgH="1130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42417" y="3768641"/>
                        <a:ext cx="11557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843019"/>
              </p:ext>
            </p:extLst>
          </p:nvPr>
        </p:nvGraphicFramePr>
        <p:xfrm>
          <a:off x="3558083" y="3695616"/>
          <a:ext cx="11557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8" name="Equation" r:id="rId22" imgW="1155700" imgH="1130300" progId="Equation.DSMT4">
                  <p:embed/>
                </p:oleObj>
              </mc:Choice>
              <mc:Fallback>
                <p:oleObj name="Equation" r:id="rId22" imgW="1155700" imgH="1130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558083" y="3695616"/>
                        <a:ext cx="11557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763924"/>
              </p:ext>
            </p:extLst>
          </p:nvPr>
        </p:nvGraphicFramePr>
        <p:xfrm>
          <a:off x="7180049" y="3622591"/>
          <a:ext cx="11557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9" name="Equation" r:id="rId23" imgW="1155700" imgH="1130300" progId="Equation.DSMT4">
                  <p:embed/>
                </p:oleObj>
              </mc:Choice>
              <mc:Fallback>
                <p:oleObj name="Equation" r:id="rId23" imgW="1155700" imgH="1130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180049" y="3622591"/>
                        <a:ext cx="11557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30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000" y="490484"/>
            <a:ext cx="8458200" cy="729761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Alison covers the last 1/4 of the distance in 3 sec.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408767"/>
              </p:ext>
            </p:extLst>
          </p:nvPr>
        </p:nvGraphicFramePr>
        <p:xfrm>
          <a:off x="1449762" y="1732126"/>
          <a:ext cx="1257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3" name="Equation" r:id="rId4" imgW="1257300" imgH="546100" progId="Equation.DSMT4">
                  <p:embed/>
                </p:oleObj>
              </mc:Choice>
              <mc:Fallback>
                <p:oleObj name="Equation" r:id="rId4" imgW="12573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9762" y="1732126"/>
                        <a:ext cx="1257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554289"/>
              </p:ext>
            </p:extLst>
          </p:nvPr>
        </p:nvGraphicFramePr>
        <p:xfrm>
          <a:off x="2934676" y="1440627"/>
          <a:ext cx="1168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4" name="Equation" r:id="rId6" imgW="1168400" imgH="1104900" progId="Equation.DSMT4">
                  <p:embed/>
                </p:oleObj>
              </mc:Choice>
              <mc:Fallback>
                <p:oleObj name="Equation" r:id="rId6" imgW="11684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34676" y="1440627"/>
                        <a:ext cx="11684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605828"/>
              </p:ext>
            </p:extLst>
          </p:nvPr>
        </p:nvGraphicFramePr>
        <p:xfrm>
          <a:off x="4246427" y="1440627"/>
          <a:ext cx="21209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5" name="Equation" r:id="rId8" imgW="2120900" imgH="1104900" progId="Equation.DSMT4">
                  <p:embed/>
                </p:oleObj>
              </mc:Choice>
              <mc:Fallback>
                <p:oleObj name="Equation" r:id="rId8" imgW="21209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46427" y="1440627"/>
                        <a:ext cx="21209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089020"/>
              </p:ext>
            </p:extLst>
          </p:nvPr>
        </p:nvGraphicFramePr>
        <p:xfrm>
          <a:off x="2934676" y="2777969"/>
          <a:ext cx="36830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6" name="Equation" r:id="rId10" imgW="3683000" imgH="1257300" progId="Equation.DSMT4">
                  <p:embed/>
                </p:oleObj>
              </mc:Choice>
              <mc:Fallback>
                <p:oleObj name="Equation" r:id="rId10" imgW="3683000" imgH="125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34676" y="2777969"/>
                        <a:ext cx="36830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137394"/>
              </p:ext>
            </p:extLst>
          </p:nvPr>
        </p:nvGraphicFramePr>
        <p:xfrm>
          <a:off x="6747825" y="3208471"/>
          <a:ext cx="495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7" name="Equation" r:id="rId12" imgW="495300" imgH="330200" progId="Equation.DSMT4">
                  <p:embed/>
                </p:oleObj>
              </mc:Choice>
              <mc:Fallback>
                <p:oleObj name="Equation" r:id="rId12" imgW="4953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47825" y="3208471"/>
                        <a:ext cx="495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022652"/>
              </p:ext>
            </p:extLst>
          </p:nvPr>
        </p:nvGraphicFramePr>
        <p:xfrm>
          <a:off x="2470500" y="4214813"/>
          <a:ext cx="2095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8" name="Equation" r:id="rId14" imgW="2095500" imgH="647700" progId="Equation.DSMT4">
                  <p:embed/>
                </p:oleObj>
              </mc:Choice>
              <mc:Fallback>
                <p:oleObj name="Equation" r:id="rId14" imgW="20955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70500" y="4214813"/>
                        <a:ext cx="20955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463893"/>
              </p:ext>
            </p:extLst>
          </p:nvPr>
        </p:nvGraphicFramePr>
        <p:xfrm>
          <a:off x="4738150" y="4383815"/>
          <a:ext cx="1905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9" name="Equation" r:id="rId16" imgW="1905000" imgH="342900" progId="Equation.DSMT4">
                  <p:embed/>
                </p:oleObj>
              </mc:Choice>
              <mc:Fallback>
                <p:oleObj name="Equation" r:id="rId16" imgW="19050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38150" y="4383815"/>
                        <a:ext cx="1905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546287"/>
              </p:ext>
            </p:extLst>
          </p:nvPr>
        </p:nvGraphicFramePr>
        <p:xfrm>
          <a:off x="7689500" y="1440627"/>
          <a:ext cx="11557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0" name="Equation" r:id="rId18" imgW="1155700" imgH="1130300" progId="Equation.DSMT4">
                  <p:embed/>
                </p:oleObj>
              </mc:Choice>
              <mc:Fallback>
                <p:oleObj name="Equation" r:id="rId18" imgW="1155700" imgH="1130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689500" y="1440627"/>
                        <a:ext cx="11557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336900" y="4214813"/>
            <a:ext cx="1414498" cy="7297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Alison</a:t>
            </a:r>
          </a:p>
        </p:txBody>
      </p:sp>
    </p:spTree>
    <p:extLst>
      <p:ext uri="{BB962C8B-B14F-4D97-AF65-F5344CB8AC3E}">
        <p14:creationId xmlns:p14="http://schemas.microsoft.com/office/powerpoint/2010/main" val="427217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000" y="490484"/>
            <a:ext cx="8458200" cy="729761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Kevin covers the last 1/3 of the distance in 4 sec.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341615"/>
              </p:ext>
            </p:extLst>
          </p:nvPr>
        </p:nvGraphicFramePr>
        <p:xfrm>
          <a:off x="1449762" y="1732126"/>
          <a:ext cx="1257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3" name="Equation" r:id="rId4" imgW="1257300" imgH="546100" progId="Equation.DSMT4">
                  <p:embed/>
                </p:oleObj>
              </mc:Choice>
              <mc:Fallback>
                <p:oleObj name="Equation" r:id="rId4" imgW="12573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9762" y="1732126"/>
                        <a:ext cx="1257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003335"/>
              </p:ext>
            </p:extLst>
          </p:nvPr>
        </p:nvGraphicFramePr>
        <p:xfrm>
          <a:off x="2934676" y="1440627"/>
          <a:ext cx="1168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4" name="Equation" r:id="rId6" imgW="1168400" imgH="1104900" progId="Equation.DSMT4">
                  <p:embed/>
                </p:oleObj>
              </mc:Choice>
              <mc:Fallback>
                <p:oleObj name="Equation" r:id="rId6" imgW="11684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34676" y="1440627"/>
                        <a:ext cx="11684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235047"/>
              </p:ext>
            </p:extLst>
          </p:nvPr>
        </p:nvGraphicFramePr>
        <p:xfrm>
          <a:off x="4246427" y="1440627"/>
          <a:ext cx="21209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5" name="Equation" r:id="rId8" imgW="2120900" imgH="1104900" progId="Equation.DSMT4">
                  <p:embed/>
                </p:oleObj>
              </mc:Choice>
              <mc:Fallback>
                <p:oleObj name="Equation" r:id="rId8" imgW="21209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46427" y="1440627"/>
                        <a:ext cx="21209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528014"/>
              </p:ext>
            </p:extLst>
          </p:nvPr>
        </p:nvGraphicFramePr>
        <p:xfrm>
          <a:off x="2934676" y="2777969"/>
          <a:ext cx="36830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6" name="Equation" r:id="rId10" imgW="3683000" imgH="1257300" progId="Equation.DSMT4">
                  <p:embed/>
                </p:oleObj>
              </mc:Choice>
              <mc:Fallback>
                <p:oleObj name="Equation" r:id="rId10" imgW="3683000" imgH="125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34676" y="2777969"/>
                        <a:ext cx="36830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772776"/>
              </p:ext>
            </p:extLst>
          </p:nvPr>
        </p:nvGraphicFramePr>
        <p:xfrm>
          <a:off x="6729413" y="3208338"/>
          <a:ext cx="533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7" name="Equation" r:id="rId12" imgW="533400" imgH="330200" progId="Equation.DSMT4">
                  <p:embed/>
                </p:oleObj>
              </mc:Choice>
              <mc:Fallback>
                <p:oleObj name="Equation" r:id="rId12" imgW="5334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29413" y="3208338"/>
                        <a:ext cx="533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509991"/>
              </p:ext>
            </p:extLst>
          </p:nvPr>
        </p:nvGraphicFramePr>
        <p:xfrm>
          <a:off x="2457450" y="4214813"/>
          <a:ext cx="2120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8" name="Equation" r:id="rId14" imgW="2120900" imgH="647700" progId="Equation.DSMT4">
                  <p:embed/>
                </p:oleObj>
              </mc:Choice>
              <mc:Fallback>
                <p:oleObj name="Equation" r:id="rId14" imgW="21209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57450" y="4214813"/>
                        <a:ext cx="21209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066659"/>
              </p:ext>
            </p:extLst>
          </p:nvPr>
        </p:nvGraphicFramePr>
        <p:xfrm>
          <a:off x="4738150" y="4383815"/>
          <a:ext cx="1905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9" name="Equation" r:id="rId16" imgW="1905000" imgH="342900" progId="Equation.DSMT4">
                  <p:embed/>
                </p:oleObj>
              </mc:Choice>
              <mc:Fallback>
                <p:oleObj name="Equation" r:id="rId16" imgW="19050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38150" y="4383815"/>
                        <a:ext cx="1905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827610"/>
              </p:ext>
            </p:extLst>
          </p:nvPr>
        </p:nvGraphicFramePr>
        <p:xfrm>
          <a:off x="7689500" y="1440627"/>
          <a:ext cx="11557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0" name="Equation" r:id="rId18" imgW="1155700" imgH="1130300" progId="Equation.DSMT4">
                  <p:embed/>
                </p:oleObj>
              </mc:Choice>
              <mc:Fallback>
                <p:oleObj name="Equation" r:id="rId18" imgW="1155700" imgH="1130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689500" y="1440627"/>
                        <a:ext cx="11557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336900" y="4214813"/>
            <a:ext cx="1414498" cy="7297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Kevin</a:t>
            </a:r>
          </a:p>
        </p:txBody>
      </p:sp>
    </p:spTree>
    <p:extLst>
      <p:ext uri="{BB962C8B-B14F-4D97-AF65-F5344CB8AC3E}">
        <p14:creationId xmlns:p14="http://schemas.microsoft.com/office/powerpoint/2010/main" val="420859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610" y="1344475"/>
            <a:ext cx="8773686" cy="2150242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A differential equation involving only ordinary derivatives with respect to a single independent variable is called an </a:t>
            </a:r>
            <a:r>
              <a:rPr lang="en-US" sz="3200" b="1" dirty="0">
                <a:latin typeface="Times New Roman"/>
                <a:cs typeface="Times New Roman"/>
              </a:rPr>
              <a:t>ordinary differential equation.     ODE</a:t>
            </a:r>
            <a:endParaRPr lang="en-US" sz="3200" dirty="0">
              <a:effectLst/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882517"/>
              </p:ext>
            </p:extLst>
          </p:nvPr>
        </p:nvGraphicFramePr>
        <p:xfrm>
          <a:off x="2557011" y="198069"/>
          <a:ext cx="4038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Equation" r:id="rId4" imgW="4038600" imgH="1104900" progId="Equation.DSMT4">
                  <p:embed/>
                </p:oleObj>
              </mc:Choice>
              <mc:Fallback>
                <p:oleObj name="Equation" r:id="rId4" imgW="40386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7011" y="198069"/>
                        <a:ext cx="4038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98610" y="3321040"/>
            <a:ext cx="8773686" cy="16408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A differential equation involving partial derivatives with respect to more than one independent variable is a  </a:t>
            </a:r>
            <a:r>
              <a:rPr lang="en-US" sz="3200" b="1" dirty="0">
                <a:latin typeface="Times New Roman"/>
                <a:cs typeface="Times New Roman"/>
              </a:rPr>
              <a:t>partial differential equation.     PDE</a:t>
            </a:r>
            <a:endParaRPr lang="en-US" sz="3200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25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9301" y="2865293"/>
            <a:ext cx="4709486" cy="638450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Kevin wins the race!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690186"/>
              </p:ext>
            </p:extLst>
          </p:nvPr>
        </p:nvGraphicFramePr>
        <p:xfrm>
          <a:off x="2828165" y="796065"/>
          <a:ext cx="2273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9" name="Equation" r:id="rId4" imgW="2273300" imgH="546100" progId="Equation.DSMT4">
                  <p:embed/>
                </p:oleObj>
              </mc:Choice>
              <mc:Fallback>
                <p:oleObj name="Equation" r:id="rId4" imgW="22733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8165" y="796065"/>
                        <a:ext cx="2273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241651" y="711796"/>
            <a:ext cx="1414498" cy="7297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Alison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983968"/>
              </p:ext>
            </p:extLst>
          </p:nvPr>
        </p:nvGraphicFramePr>
        <p:xfrm>
          <a:off x="2828165" y="1784350"/>
          <a:ext cx="2273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0" name="Equation" r:id="rId6" imgW="2273300" imgH="546100" progId="Equation.DSMT4">
                  <p:embed/>
                </p:oleObj>
              </mc:Choice>
              <mc:Fallback>
                <p:oleObj name="Equation" r:id="rId6" imgW="22733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28165" y="1784350"/>
                        <a:ext cx="2273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229301" y="1716216"/>
            <a:ext cx="1414498" cy="7297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Kevin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2301" y="3698375"/>
            <a:ext cx="4709486" cy="638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latin typeface="Times New Roman"/>
                <a:cs typeface="Times New Roman"/>
              </a:rPr>
              <a:t>by about 0.59 sec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922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000" y="490484"/>
            <a:ext cx="8458200" cy="812772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A differential equation is </a:t>
            </a:r>
            <a:r>
              <a:rPr lang="en-US" sz="3200" b="1" dirty="0">
                <a:latin typeface="Times New Roman"/>
                <a:cs typeface="Times New Roman"/>
              </a:rPr>
              <a:t>linear </a:t>
            </a:r>
            <a:r>
              <a:rPr lang="en-US" sz="3200" dirty="0">
                <a:latin typeface="Times New Roman"/>
                <a:cs typeface="Times New Roman"/>
              </a:rPr>
              <a:t>if it has the format</a:t>
            </a:r>
            <a:endParaRPr lang="en-US" sz="3200" dirty="0">
              <a:effectLst/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013421"/>
              </p:ext>
            </p:extLst>
          </p:nvPr>
        </p:nvGraphicFramePr>
        <p:xfrm>
          <a:off x="93663" y="1535684"/>
          <a:ext cx="8953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7" name="Equation" r:id="rId4" imgW="8953500" imgH="1041400" progId="Equation.DSMT4">
                  <p:embed/>
                </p:oleObj>
              </mc:Choice>
              <mc:Fallback>
                <p:oleObj name="Equation" r:id="rId4" imgW="89535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663" y="1535684"/>
                        <a:ext cx="89535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90000" y="2933960"/>
            <a:ext cx="8458200" cy="627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No power of </a:t>
            </a:r>
            <a:r>
              <a:rPr lang="en-US" sz="3200" i="1" dirty="0">
                <a:latin typeface="Times New Roman"/>
                <a:cs typeface="Times New Roman"/>
              </a:rPr>
              <a:t>y</a:t>
            </a:r>
            <a:r>
              <a:rPr lang="en-US" sz="3200" dirty="0">
                <a:latin typeface="Times New Roman"/>
                <a:cs typeface="Times New Roman"/>
              </a:rPr>
              <a:t> greater than 1.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755403"/>
              </p:ext>
            </p:extLst>
          </p:nvPr>
        </p:nvGraphicFramePr>
        <p:xfrm>
          <a:off x="2900211" y="3456062"/>
          <a:ext cx="939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8" name="Equation" r:id="rId6" imgW="939800" imgH="990600" progId="Equation.DSMT4">
                  <p:embed/>
                </p:oleObj>
              </mc:Choice>
              <mc:Fallback>
                <p:oleObj name="Equation" r:id="rId6" imgW="9398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00211" y="3456062"/>
                        <a:ext cx="9398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84700" y="3617624"/>
            <a:ext cx="8458200" cy="627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No product of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9400" y="4301288"/>
            <a:ext cx="8458200" cy="627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No restriction on </a:t>
            </a:r>
            <a:r>
              <a:rPr lang="en-US" sz="3200" i="1" dirty="0">
                <a:latin typeface="Times New Roman"/>
                <a:cs typeface="Times New Roman"/>
              </a:rPr>
              <a:t>x</a:t>
            </a:r>
            <a:r>
              <a:rPr lang="en-US" sz="3200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22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0483"/>
            <a:ext cx="7772400" cy="2504965"/>
          </a:xfrm>
        </p:spPr>
        <p:txBody>
          <a:bodyPr anchor="t">
            <a:noAutofit/>
          </a:bodyPr>
          <a:lstStyle/>
          <a:p>
            <a:pPr algn="l"/>
            <a:r>
              <a:rPr lang="en-US" sz="3200" i="1" dirty="0">
                <a:latin typeface="Times New Roman"/>
                <a:cs typeface="Times New Roman"/>
              </a:rPr>
              <a:t>Classify the following as an ordinary differential equation (ODE) or a partial differential equation (PDE), give the order, and indicate the independent and dependent variables. If the equation is an ordinary differential equation, indicate whether the equation is linear or nonlinear.</a:t>
            </a:r>
            <a:endParaRPr lang="en-US" sz="3200" i="1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21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538" y="1586213"/>
            <a:ext cx="7772400" cy="665655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ODE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0538" y="2276771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2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576691"/>
              </p:ext>
            </p:extLst>
          </p:nvPr>
        </p:nvGraphicFramePr>
        <p:xfrm>
          <a:off x="2775086" y="207963"/>
          <a:ext cx="3136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Equation" r:id="rId4" imgW="3136900" imgH="1041400" progId="Equation.DSMT4">
                  <p:embed/>
                </p:oleObj>
              </mc:Choice>
              <mc:Fallback>
                <p:oleObj name="Equation" r:id="rId4" imgW="31369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5086" y="207963"/>
                        <a:ext cx="31369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91838" y="2902328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Independent variable: </a:t>
            </a:r>
            <a:r>
              <a:rPr lang="en-US" sz="3200" i="1" dirty="0">
                <a:latin typeface="Times New Roman"/>
                <a:cs typeface="Times New Roman"/>
              </a:rPr>
              <a:t>x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3138" y="3585992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Dependent variable: </a:t>
            </a:r>
            <a:r>
              <a:rPr lang="en-US" sz="3200" i="1" dirty="0">
                <a:latin typeface="Times New Roman"/>
                <a:cs typeface="Times New Roman"/>
              </a:rPr>
              <a:t>y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4438" y="4269656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Linear</a:t>
            </a:r>
          </a:p>
        </p:txBody>
      </p:sp>
    </p:spTree>
    <p:extLst>
      <p:ext uri="{BB962C8B-B14F-4D97-AF65-F5344CB8AC3E}">
        <p14:creationId xmlns:p14="http://schemas.microsoft.com/office/powerpoint/2010/main" val="62611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538" y="1586213"/>
            <a:ext cx="7772400" cy="665655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ODE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0538" y="2276771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316832"/>
              </p:ext>
            </p:extLst>
          </p:nvPr>
        </p:nvGraphicFramePr>
        <p:xfrm>
          <a:off x="685800" y="233363"/>
          <a:ext cx="7315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" name="Equation" r:id="rId4" imgW="7315200" imgH="990600" progId="Equation.DSMT4">
                  <p:embed/>
                </p:oleObj>
              </mc:Choice>
              <mc:Fallback>
                <p:oleObj name="Equation" r:id="rId4" imgW="73152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233363"/>
                        <a:ext cx="73152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91838" y="2902328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Independent variable: </a:t>
            </a:r>
            <a:r>
              <a:rPr lang="en-US" sz="3200" i="1" dirty="0">
                <a:latin typeface="Times New Roman"/>
                <a:cs typeface="Times New Roman"/>
              </a:rPr>
              <a:t>t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3138" y="3585992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Dependent variable: </a:t>
            </a:r>
            <a:r>
              <a:rPr lang="en-US" sz="3200" i="1" dirty="0">
                <a:latin typeface="Times New Roman"/>
                <a:cs typeface="Times New Roman"/>
              </a:rPr>
              <a:t>p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4438" y="4269656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Not linear</a:t>
            </a:r>
          </a:p>
        </p:txBody>
      </p:sp>
      <p:sp>
        <p:nvSpPr>
          <p:cNvPr id="11" name="Freeform 10"/>
          <p:cNvSpPr/>
          <p:nvPr/>
        </p:nvSpPr>
        <p:spPr>
          <a:xfrm flipV="1">
            <a:off x="1887578" y="315570"/>
            <a:ext cx="1000984" cy="323605"/>
          </a:xfrm>
          <a:custGeom>
            <a:avLst/>
            <a:gdLst>
              <a:gd name="connsiteX0" fmla="*/ 203200 w 203200"/>
              <a:gd name="connsiteY0" fmla="*/ 10160 h 79387"/>
              <a:gd name="connsiteX1" fmla="*/ 132080 w 203200"/>
              <a:gd name="connsiteY1" fmla="*/ 71120 h 79387"/>
              <a:gd name="connsiteX2" fmla="*/ 71120 w 203200"/>
              <a:gd name="connsiteY2" fmla="*/ 71120 h 79387"/>
              <a:gd name="connsiteX3" fmla="*/ 0 w 203200"/>
              <a:gd name="connsiteY3" fmla="*/ 0 h 7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" h="79387">
                <a:moveTo>
                  <a:pt x="203200" y="10160"/>
                </a:moveTo>
                <a:cubicBezTo>
                  <a:pt x="178646" y="35560"/>
                  <a:pt x="154093" y="60960"/>
                  <a:pt x="132080" y="71120"/>
                </a:cubicBezTo>
                <a:cubicBezTo>
                  <a:pt x="110067" y="81280"/>
                  <a:pt x="93133" y="82973"/>
                  <a:pt x="71120" y="71120"/>
                </a:cubicBezTo>
                <a:cubicBezTo>
                  <a:pt x="49107" y="59267"/>
                  <a:pt x="0" y="0"/>
                  <a:pt x="0" y="0"/>
                </a:cubicBezTo>
              </a:path>
            </a:pathLst>
          </a:custGeom>
          <a:ln>
            <a:solidFill>
              <a:srgbClr val="E6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2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538" y="1586213"/>
            <a:ext cx="7772400" cy="665655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ODE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0538" y="2276771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60600"/>
              </p:ext>
            </p:extLst>
          </p:nvPr>
        </p:nvGraphicFramePr>
        <p:xfrm>
          <a:off x="3124200" y="245032"/>
          <a:ext cx="24384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4" name="Equation" r:id="rId4" imgW="2438400" imgH="1282700" progId="Equation.DSMT4">
                  <p:embed/>
                </p:oleObj>
              </mc:Choice>
              <mc:Fallback>
                <p:oleObj name="Equation" r:id="rId4" imgW="2438400" imgH="1282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4200" y="245032"/>
                        <a:ext cx="24384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91838" y="2902328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Independent variable: </a:t>
            </a:r>
            <a:r>
              <a:rPr lang="en-US" sz="3200" i="1" dirty="0">
                <a:latin typeface="Times New Roman"/>
                <a:cs typeface="Times New Roman"/>
              </a:rPr>
              <a:t>x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3138" y="3585992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Dependent variable: </a:t>
            </a:r>
            <a:r>
              <a:rPr lang="en-US" sz="3200" i="1" dirty="0">
                <a:latin typeface="Times New Roman"/>
                <a:cs typeface="Times New Roman"/>
              </a:rPr>
              <a:t>y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4438" y="4269656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Not linear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455565"/>
              </p:ext>
            </p:extLst>
          </p:nvPr>
        </p:nvGraphicFramePr>
        <p:xfrm>
          <a:off x="5562600" y="253333"/>
          <a:ext cx="1206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5" name="Equation" r:id="rId6" imgW="1206500" imgH="622300" progId="Equation.DSMT4">
                  <p:embed/>
                </p:oleObj>
              </mc:Choice>
              <mc:Fallback>
                <p:oleObj name="Equation" r:id="rId6" imgW="12065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2600" y="253333"/>
                        <a:ext cx="12065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4316240" y="946313"/>
            <a:ext cx="1145463" cy="514661"/>
          </a:xfrm>
          <a:prstGeom prst="line">
            <a:avLst/>
          </a:prstGeom>
          <a:ln w="38100" cmpd="sng">
            <a:solidFill>
              <a:srgbClr val="E6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587500" y="294564"/>
            <a:ext cx="1145463" cy="514661"/>
          </a:xfrm>
          <a:prstGeom prst="line">
            <a:avLst/>
          </a:prstGeom>
          <a:ln w="38100" cmpd="sng">
            <a:solidFill>
              <a:srgbClr val="E6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026245"/>
              </p:ext>
            </p:extLst>
          </p:nvPr>
        </p:nvGraphicFramePr>
        <p:xfrm>
          <a:off x="6781621" y="88233"/>
          <a:ext cx="406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" name="Equation" r:id="rId8" imgW="406400" imgH="330200" progId="Equation.DSMT4">
                  <p:embed/>
                </p:oleObj>
              </mc:Choice>
              <mc:Fallback>
                <p:oleObj name="Equation" r:id="rId8" imgW="4064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81621" y="88233"/>
                        <a:ext cx="406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8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538" y="1586213"/>
            <a:ext cx="7772400" cy="665655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ODE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0538" y="2276771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182790"/>
              </p:ext>
            </p:extLst>
          </p:nvPr>
        </p:nvGraphicFramePr>
        <p:xfrm>
          <a:off x="1149350" y="174625"/>
          <a:ext cx="63881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Equation" r:id="rId4" imgW="6388100" imgH="1422400" progId="Equation.DSMT4">
                  <p:embed/>
                </p:oleObj>
              </mc:Choice>
              <mc:Fallback>
                <p:oleObj name="Equation" r:id="rId4" imgW="6388100" imgH="142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9350" y="174625"/>
                        <a:ext cx="63881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91838" y="2902328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Independent variable: </a:t>
            </a:r>
            <a:r>
              <a:rPr lang="en-US" sz="3200" i="1" dirty="0">
                <a:latin typeface="Times New Roman"/>
                <a:cs typeface="Times New Roman"/>
              </a:rPr>
              <a:t>x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3138" y="3585992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Dependent variable: </a:t>
            </a:r>
            <a:r>
              <a:rPr lang="en-US" sz="3200" i="1" dirty="0">
                <a:latin typeface="Times New Roman"/>
                <a:cs typeface="Times New Roman"/>
              </a:rPr>
              <a:t>y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4438" y="4269656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Not linear</a:t>
            </a:r>
          </a:p>
        </p:txBody>
      </p:sp>
    </p:spTree>
    <p:extLst>
      <p:ext uri="{BB962C8B-B14F-4D97-AF65-F5344CB8AC3E}">
        <p14:creationId xmlns:p14="http://schemas.microsoft.com/office/powerpoint/2010/main" val="65624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538" y="1586213"/>
            <a:ext cx="7772400" cy="665655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PDE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0538" y="2276771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2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138763"/>
              </p:ext>
            </p:extLst>
          </p:nvPr>
        </p:nvGraphicFramePr>
        <p:xfrm>
          <a:off x="609600" y="365125"/>
          <a:ext cx="7467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Equation" r:id="rId4" imgW="7467600" imgH="1041400" progId="Equation.DSMT4">
                  <p:embed/>
                </p:oleObj>
              </mc:Choice>
              <mc:Fallback>
                <p:oleObj name="Equation" r:id="rId4" imgW="74676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365125"/>
                        <a:ext cx="74676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91838" y="2902328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Independent variable: </a:t>
            </a:r>
            <a:r>
              <a:rPr lang="en-US" sz="3200" i="1" dirty="0">
                <a:latin typeface="Times New Roman"/>
                <a:cs typeface="Times New Roman"/>
              </a:rPr>
              <a:t>r </a:t>
            </a:r>
            <a:r>
              <a:rPr lang="en-US" sz="3200" dirty="0">
                <a:latin typeface="Times New Roman"/>
                <a:cs typeface="Times New Roman"/>
              </a:rPr>
              <a:t>and </a:t>
            </a:r>
            <a:r>
              <a:rPr lang="en-US" sz="3200" i="1" dirty="0">
                <a:latin typeface="Times New Roman"/>
                <a:cs typeface="Times New Roman"/>
              </a:rPr>
              <a:t>t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3138" y="3585992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Dependent variable: </a:t>
            </a:r>
            <a:r>
              <a:rPr lang="en-US" sz="3200" i="1" dirty="0">
                <a:latin typeface="Times New Roman"/>
                <a:cs typeface="Times New Roman"/>
              </a:rPr>
              <a:t>N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4438" y="4269656"/>
            <a:ext cx="803495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Linear</a:t>
            </a:r>
          </a:p>
        </p:txBody>
      </p:sp>
    </p:spTree>
    <p:extLst>
      <p:ext uri="{BB962C8B-B14F-4D97-AF65-F5344CB8AC3E}">
        <p14:creationId xmlns:p14="http://schemas.microsoft.com/office/powerpoint/2010/main" val="159284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387</Words>
  <Application>Microsoft Office PowerPoint</Application>
  <PresentationFormat>On-screen Show (16:9)</PresentationFormat>
  <Paragraphs>83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Times New Roman</vt:lpstr>
      <vt:lpstr>MS PGothic</vt:lpstr>
      <vt:lpstr>Calibri</vt:lpstr>
      <vt:lpstr>Arial</vt:lpstr>
      <vt:lpstr>Office Theme</vt:lpstr>
      <vt:lpstr>Equation</vt:lpstr>
      <vt:lpstr>Ordinary Differential Equations  and  Partial Differential Equations</vt:lpstr>
      <vt:lpstr>A differential equation involving only ordinary derivatives with respect to a single independent variable is called an ordinary differential equation.     ODE</vt:lpstr>
      <vt:lpstr>A differential equation is linear if it has the format</vt:lpstr>
      <vt:lpstr>Classify the following as an ordinary differential equation (ODE) or a partial differential equation (PDE), give the order, and indicate the independent and dependent variables. If the equation is an ordinary differential equation, indicate whether the equation is linear or nonlinear.</vt:lpstr>
      <vt:lpstr>ODE</vt:lpstr>
      <vt:lpstr>ODE</vt:lpstr>
      <vt:lpstr>ODE</vt:lpstr>
      <vt:lpstr>ODE</vt:lpstr>
      <vt:lpstr>PDE</vt:lpstr>
      <vt:lpstr>Write a differential equation that fits the physical description.</vt:lpstr>
      <vt:lpstr>The rate of change in the temperature T of coffee at time t is proportional to the difference between the temperature M of the air at time t and the temperature of the coffee at time t.</vt:lpstr>
      <vt:lpstr>ODE</vt:lpstr>
      <vt:lpstr>Drag Race. Two drivers, Alison and Kevin, are participating in a drag race. Beginning from a standing start, they each proceed with a constant acceleration. Alison covers the last 1/4 of the distance in 3 seconds, whereas Kevin covers the last 1/3 of the distance in 4 seconds. Who wins and by how much time? </vt:lpstr>
      <vt:lpstr>ODE</vt:lpstr>
      <vt:lpstr>Kevin</vt:lpstr>
      <vt:lpstr>PowerPoint Presentation</vt:lpstr>
      <vt:lpstr>PowerPoint Presentation</vt:lpstr>
      <vt:lpstr>Alison covers the last 1/4 of the distance in 3 sec.</vt:lpstr>
      <vt:lpstr>Kevin covers the last 1/3 of the distance in 4 sec.</vt:lpstr>
      <vt:lpstr>Kevin wins the race!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93</cp:revision>
  <dcterms:created xsi:type="dcterms:W3CDTF">2017-02-10T16:54:47Z</dcterms:created>
  <dcterms:modified xsi:type="dcterms:W3CDTF">2018-04-09T16:19:17Z</dcterms:modified>
</cp:coreProperties>
</file>