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0" r:id="rId4"/>
    <p:sldId id="261" r:id="rId5"/>
    <p:sldId id="259" r:id="rId6"/>
    <p:sldId id="262" r:id="rId7"/>
    <p:sldId id="263" r:id="rId8"/>
    <p:sldId id="264" r:id="rId9"/>
    <p:sldId id="265" r:id="rId10"/>
    <p:sldId id="266" r:id="rId11"/>
  </p:sldIdLst>
  <p:sldSz cx="9144000" cy="5143500" type="screen16x9"/>
  <p:notesSz cx="6858000" cy="9144000"/>
  <p:embeddedFontLst>
    <p:embeddedFont>
      <p:font typeface="MS PGothic" panose="020B0600070205080204" pitchFamily="34" charset="-128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112" autoAdjust="0"/>
  </p:normalViewPr>
  <p:slideViewPr>
    <p:cSldViewPr snapToGrid="0" snapToObjects="1">
      <p:cViewPr varScale="1">
        <p:scale>
          <a:sx n="120" d="100"/>
          <a:sy n="120" d="100"/>
        </p:scale>
        <p:origin x="1344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4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92763-597C-144A-97B7-E429E1110FA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3067C-F685-5842-80D8-1AE33169B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2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53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82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82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2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2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2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2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3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1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7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3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3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5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4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1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1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6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gray">
          <a:xfrm>
            <a:off x="0" y="4935537"/>
            <a:ext cx="9144000" cy="214312"/>
          </a:xfrm>
          <a:prstGeom prst="rect">
            <a:avLst/>
          </a:prstGeom>
          <a:solidFill>
            <a:srgbClr val="1C4A5E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b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8" name="Shape 40"/>
          <p:cNvPicPr preferRelativeResize="0"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9" y="4921088"/>
            <a:ext cx="722311" cy="21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0"/>
          <p:cNvSpPr txBox="1">
            <a:spLocks noChangeArrowheads="1"/>
          </p:cNvSpPr>
          <p:nvPr userDrawn="1"/>
        </p:nvSpPr>
        <p:spPr bwMode="auto">
          <a:xfrm>
            <a:off x="3105150" y="4925139"/>
            <a:ext cx="382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Copyright © 2018, 2012, 2008 Pearson Education, Inc. 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81100" y="4935537"/>
            <a:ext cx="16914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900" spc="205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ALWAYS LEARNING</a:t>
            </a:r>
            <a:endParaRPr lang="en-US" sz="900" b="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8"/>
          <p:cNvSpPr txBox="1">
            <a:spLocks noChangeArrowheads="1"/>
          </p:cNvSpPr>
          <p:nvPr userDrawn="1"/>
        </p:nvSpPr>
        <p:spPr bwMode="auto">
          <a:xfrm>
            <a:off x="7378700" y="4910182"/>
            <a:ext cx="1219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0" dirty="0">
                <a:solidFill>
                  <a:prstClr val="white"/>
                </a:solidFill>
                <a:ea typeface="MS PGothic" panose="020B0600070205080204" pitchFamily="34" charset="-128"/>
              </a:rPr>
              <a:t>Slide </a:t>
            </a:r>
            <a:fld id="{C1165AEB-7ABF-4805-BAD5-BFA81993408A}" type="slidenum">
              <a:rPr lang="en-US" altLang="en-US" sz="1000" b="0" smtClean="0">
                <a:solidFill>
                  <a:prstClr val="white"/>
                </a:solidFill>
                <a:ea typeface="MS PGothic" panose="020B0600070205080204" pitchFamily="34" charset="-128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b="0" dirty="0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546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emf"/><Relationship Id="rId18" Type="http://schemas.openxmlformats.org/officeDocument/2006/relationships/oleObject" Target="../embeddings/oleObject9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1.emf"/><Relationship Id="rId7" Type="http://schemas.openxmlformats.org/officeDocument/2006/relationships/image" Target="../media/image4.e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0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emf"/><Relationship Id="rId1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0483"/>
            <a:ext cx="7772400" cy="2504965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Determine whether the given relation is an implicit solution to the given differential equation. Assume that the relationship does define </a:t>
            </a:r>
            <a:r>
              <a:rPr lang="en-US" sz="3200" i="1" dirty="0">
                <a:latin typeface="Times New Roman"/>
                <a:cs typeface="Times New Roman"/>
              </a:rPr>
              <a:t>y</a:t>
            </a:r>
            <a:r>
              <a:rPr lang="en-US" sz="3200" dirty="0">
                <a:latin typeface="Times New Roman"/>
                <a:cs typeface="Times New Roman"/>
              </a:rPr>
              <a:t> implicitly as a function of </a:t>
            </a:r>
            <a:r>
              <a:rPr lang="en-US" sz="3200" i="1" dirty="0">
                <a:latin typeface="Times New Roman"/>
                <a:cs typeface="Times New Roman"/>
              </a:rPr>
              <a:t>x</a:t>
            </a:r>
            <a:r>
              <a:rPr lang="en-US" sz="3200" dirty="0">
                <a:latin typeface="Times New Roman"/>
                <a:cs typeface="Times New Roman"/>
              </a:rPr>
              <a:t> and use implicit differentiation.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350835"/>
              </p:ext>
            </p:extLst>
          </p:nvPr>
        </p:nvGraphicFramePr>
        <p:xfrm>
          <a:off x="2093913" y="3417888"/>
          <a:ext cx="49530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4" imgW="4953000" imgH="1041400" progId="Equation.DSMT4">
                  <p:embed/>
                </p:oleObj>
              </mc:Choice>
              <mc:Fallback>
                <p:oleObj name="Equation" r:id="rId4" imgW="4953000" imgH="104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93913" y="3417888"/>
                        <a:ext cx="49530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40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882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096866"/>
              </p:ext>
            </p:extLst>
          </p:nvPr>
        </p:nvGraphicFramePr>
        <p:xfrm>
          <a:off x="3396385" y="552450"/>
          <a:ext cx="2120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" name="Equation" r:id="rId4" imgW="2120900" imgH="533400" progId="Equation.DSMT4">
                  <p:embed/>
                </p:oleObj>
              </mc:Choice>
              <mc:Fallback>
                <p:oleObj name="Equation" r:id="rId4" imgW="21209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96385" y="552450"/>
                        <a:ext cx="21209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551180"/>
              </p:ext>
            </p:extLst>
          </p:nvPr>
        </p:nvGraphicFramePr>
        <p:xfrm>
          <a:off x="2697213" y="1355725"/>
          <a:ext cx="3708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" name="Equation" r:id="rId6" imgW="3708400" imgH="990600" progId="Equation.DSMT4">
                  <p:embed/>
                </p:oleObj>
              </mc:Choice>
              <mc:Fallback>
                <p:oleObj name="Equation" r:id="rId6" imgW="37084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97213" y="1355725"/>
                        <a:ext cx="37084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489687"/>
              </p:ext>
            </p:extLst>
          </p:nvPr>
        </p:nvGraphicFramePr>
        <p:xfrm>
          <a:off x="1965325" y="2624138"/>
          <a:ext cx="1778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" name="Equation" r:id="rId8" imgW="1778000" imgH="1143000" progId="Equation.DSMT4">
                  <p:embed/>
                </p:oleObj>
              </mc:Choice>
              <mc:Fallback>
                <p:oleObj name="Equation" r:id="rId8" imgW="177800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65325" y="2624138"/>
                        <a:ext cx="17780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451236"/>
              </p:ext>
            </p:extLst>
          </p:nvPr>
        </p:nvGraphicFramePr>
        <p:xfrm>
          <a:off x="3744663" y="2661361"/>
          <a:ext cx="838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" name="Equation" r:id="rId10" imgW="838200" imgH="990600" progId="Equation.DSMT4">
                  <p:embed/>
                </p:oleObj>
              </mc:Choice>
              <mc:Fallback>
                <p:oleObj name="Equation" r:id="rId10" imgW="8382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44663" y="2661361"/>
                        <a:ext cx="8382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388271"/>
              </p:ext>
            </p:extLst>
          </p:nvPr>
        </p:nvGraphicFramePr>
        <p:xfrm>
          <a:off x="4629306" y="2990740"/>
          <a:ext cx="457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" name="Equation" r:id="rId12" imgW="457200" imgH="330200" progId="Equation.DSMT4">
                  <p:embed/>
                </p:oleObj>
              </mc:Choice>
              <mc:Fallback>
                <p:oleObj name="Equation" r:id="rId12" imgW="4572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29306" y="2990740"/>
                        <a:ext cx="4572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540355"/>
              </p:ext>
            </p:extLst>
          </p:nvPr>
        </p:nvGraphicFramePr>
        <p:xfrm>
          <a:off x="1441107" y="2877039"/>
          <a:ext cx="457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" name="Equation" r:id="rId14" imgW="457200" imgH="444500" progId="Equation.DSMT4">
                  <p:embed/>
                </p:oleObj>
              </mc:Choice>
              <mc:Fallback>
                <p:oleObj name="Equation" r:id="rId14" imgW="4572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441107" y="2877039"/>
                        <a:ext cx="4572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748816"/>
              </p:ext>
            </p:extLst>
          </p:nvPr>
        </p:nvGraphicFramePr>
        <p:xfrm>
          <a:off x="1581306" y="3863975"/>
          <a:ext cx="3505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" name="Equation" r:id="rId16" imgW="3505200" imgH="990600" progId="Equation.DSMT4">
                  <p:embed/>
                </p:oleObj>
              </mc:Choice>
              <mc:Fallback>
                <p:oleObj name="Equation" r:id="rId16" imgW="35052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1306" y="3863975"/>
                        <a:ext cx="35052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665709"/>
              </p:ext>
            </p:extLst>
          </p:nvPr>
        </p:nvGraphicFramePr>
        <p:xfrm>
          <a:off x="2463090" y="2660650"/>
          <a:ext cx="10795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" name="Equation" r:id="rId18" imgW="1079500" imgH="990600" progId="Equation.DSMT4">
                  <p:embed/>
                </p:oleObj>
              </mc:Choice>
              <mc:Fallback>
                <p:oleObj name="Equation" r:id="rId18" imgW="10795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463090" y="2660650"/>
                        <a:ext cx="10795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640637"/>
              </p:ext>
            </p:extLst>
          </p:nvPr>
        </p:nvGraphicFramePr>
        <p:xfrm>
          <a:off x="2196390" y="3089078"/>
          <a:ext cx="266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" name="Equation" r:id="rId20" imgW="266700" imgH="330200" progId="Equation.DSMT4">
                  <p:embed/>
                </p:oleObj>
              </mc:Choice>
              <mc:Fallback>
                <p:oleObj name="Equation" r:id="rId20" imgW="2667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196390" y="3089078"/>
                        <a:ext cx="2667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771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482937"/>
              </p:ext>
            </p:extLst>
          </p:nvPr>
        </p:nvGraphicFramePr>
        <p:xfrm>
          <a:off x="2138800" y="1433016"/>
          <a:ext cx="3429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Equation" r:id="rId4" imgW="3429000" imgH="990600" progId="Equation.DSMT4">
                  <p:embed/>
                </p:oleObj>
              </mc:Choice>
              <mc:Fallback>
                <p:oleObj name="Equation" r:id="rId4" imgW="34290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8800" y="1433016"/>
                        <a:ext cx="34290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918346"/>
              </p:ext>
            </p:extLst>
          </p:nvPr>
        </p:nvGraphicFramePr>
        <p:xfrm>
          <a:off x="3571496" y="2550616"/>
          <a:ext cx="20955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Equation" r:id="rId6" imgW="2095500" imgH="1041400" progId="Equation.DSMT4">
                  <p:embed/>
                </p:oleObj>
              </mc:Choice>
              <mc:Fallback>
                <p:oleObj name="Equation" r:id="rId6" imgW="2095500" imgH="104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71496" y="2550616"/>
                        <a:ext cx="20955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328234"/>
              </p:ext>
            </p:extLst>
          </p:nvPr>
        </p:nvGraphicFramePr>
        <p:xfrm>
          <a:off x="1098572" y="360527"/>
          <a:ext cx="3505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name="Equation" r:id="rId8" imgW="3505200" imgH="990600" progId="Equation.DSMT4">
                  <p:embed/>
                </p:oleObj>
              </mc:Choice>
              <mc:Fallback>
                <p:oleObj name="Equation" r:id="rId8" imgW="3505200" imgH="990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98572" y="360527"/>
                        <a:ext cx="35052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24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704938"/>
              </p:ext>
            </p:extLst>
          </p:nvPr>
        </p:nvGraphicFramePr>
        <p:xfrm>
          <a:off x="3573683" y="273374"/>
          <a:ext cx="20955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Equation" r:id="rId4" imgW="2095500" imgH="1041400" progId="Equation.DSMT4">
                  <p:embed/>
                </p:oleObj>
              </mc:Choice>
              <mc:Fallback>
                <p:oleObj name="Equation" r:id="rId4" imgW="2095500" imgH="104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73683" y="273374"/>
                        <a:ext cx="20955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011546"/>
              </p:ext>
            </p:extLst>
          </p:nvPr>
        </p:nvGraphicFramePr>
        <p:xfrm>
          <a:off x="3571496" y="1566425"/>
          <a:ext cx="2159000" cy="207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" name="Equation" r:id="rId6" imgW="2159000" imgH="2070100" progId="Equation.DSMT4">
                  <p:embed/>
                </p:oleObj>
              </mc:Choice>
              <mc:Fallback>
                <p:oleObj name="Equation" r:id="rId6" imgW="2159000" imgH="2070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71496" y="1566425"/>
                        <a:ext cx="2159000" cy="207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771947"/>
              </p:ext>
            </p:extLst>
          </p:nvPr>
        </p:nvGraphicFramePr>
        <p:xfrm>
          <a:off x="3590326" y="3792538"/>
          <a:ext cx="21209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" name="Equation" r:id="rId8" imgW="2120900" imgH="1041400" progId="Equation.DSMT4">
                  <p:embed/>
                </p:oleObj>
              </mc:Choice>
              <mc:Fallback>
                <p:oleObj name="Equation" r:id="rId8" imgW="2120900" imgH="104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90326" y="3792538"/>
                        <a:ext cx="21209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517702"/>
              </p:ext>
            </p:extLst>
          </p:nvPr>
        </p:nvGraphicFramePr>
        <p:xfrm>
          <a:off x="5870794" y="3792538"/>
          <a:ext cx="15621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0" name="Equation" r:id="rId10" imgW="1562100" imgH="1041400" progId="Equation.DSMT4">
                  <p:embed/>
                </p:oleObj>
              </mc:Choice>
              <mc:Fallback>
                <p:oleObj name="Equation" r:id="rId10" imgW="1562100" imgH="104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70794" y="3792538"/>
                        <a:ext cx="15621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475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0483"/>
            <a:ext cx="7772400" cy="665655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Therefore, we have shown that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43756"/>
              </p:ext>
            </p:extLst>
          </p:nvPr>
        </p:nvGraphicFramePr>
        <p:xfrm>
          <a:off x="5945188" y="525463"/>
          <a:ext cx="2120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Equation" r:id="rId4" imgW="2120900" imgH="533400" progId="Equation.DSMT4">
                  <p:embed/>
                </p:oleObj>
              </mc:Choice>
              <mc:Fallback>
                <p:oleObj name="Equation" r:id="rId4" imgW="21209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45188" y="525463"/>
                        <a:ext cx="21209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80538" y="1457470"/>
            <a:ext cx="7772400" cy="665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is an implicit solution to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666063"/>
              </p:ext>
            </p:extLst>
          </p:nvPr>
        </p:nvGraphicFramePr>
        <p:xfrm>
          <a:off x="4917451" y="1249253"/>
          <a:ext cx="22733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Equation" r:id="rId6" imgW="2273300" imgH="1041400" progId="Equation.DSMT4">
                  <p:embed/>
                </p:oleObj>
              </mc:Choice>
              <mc:Fallback>
                <p:oleObj name="Equation" r:id="rId6" imgW="2273300" imgH="104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17451" y="1249253"/>
                        <a:ext cx="22733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6112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0483"/>
            <a:ext cx="7772400" cy="2504965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Determine whether the given relation is an implicit solution to the given differential equation. Assume that the relationship does define </a:t>
            </a:r>
            <a:r>
              <a:rPr lang="en-US" sz="3200" i="1" dirty="0">
                <a:latin typeface="Times New Roman"/>
                <a:cs typeface="Times New Roman"/>
              </a:rPr>
              <a:t>y</a:t>
            </a:r>
            <a:r>
              <a:rPr lang="en-US" sz="3200" dirty="0">
                <a:latin typeface="Times New Roman"/>
                <a:cs typeface="Times New Roman"/>
              </a:rPr>
              <a:t> implicitly as a function of </a:t>
            </a:r>
            <a:r>
              <a:rPr lang="en-US" sz="3200" i="1" dirty="0">
                <a:latin typeface="Times New Roman"/>
                <a:cs typeface="Times New Roman"/>
              </a:rPr>
              <a:t>x</a:t>
            </a:r>
            <a:r>
              <a:rPr lang="en-US" sz="3200" dirty="0">
                <a:latin typeface="Times New Roman"/>
                <a:cs typeface="Times New Roman"/>
              </a:rPr>
              <a:t> and use implicit differentiation.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791356"/>
              </p:ext>
            </p:extLst>
          </p:nvPr>
        </p:nvGraphicFramePr>
        <p:xfrm>
          <a:off x="2125936" y="3417175"/>
          <a:ext cx="48895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4" imgW="4889500" imgH="1041400" progId="Equation.DSMT4">
                  <p:embed/>
                </p:oleObj>
              </mc:Choice>
              <mc:Fallback>
                <p:oleObj name="Equation" r:id="rId4" imgW="4889500" imgH="1041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5936" y="3417175"/>
                        <a:ext cx="48895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212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630253"/>
              </p:ext>
            </p:extLst>
          </p:nvPr>
        </p:nvGraphicFramePr>
        <p:xfrm>
          <a:off x="3317602" y="367808"/>
          <a:ext cx="2120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quation" r:id="rId4" imgW="2120900" imgH="533400" progId="Equation.DSMT4">
                  <p:embed/>
                </p:oleObj>
              </mc:Choice>
              <mc:Fallback>
                <p:oleObj name="Equation" r:id="rId4" imgW="21209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7602" y="367808"/>
                        <a:ext cx="21209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534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008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764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87</Words>
  <Application>Microsoft Office PowerPoint</Application>
  <PresentationFormat>On-screen Show (16:9)</PresentationFormat>
  <Paragraphs>14</Paragraphs>
  <Slides>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Times New Roman</vt:lpstr>
      <vt:lpstr>MS PGothic</vt:lpstr>
      <vt:lpstr>Calibri</vt:lpstr>
      <vt:lpstr>Arial</vt:lpstr>
      <vt:lpstr>Office Theme</vt:lpstr>
      <vt:lpstr>Equation</vt:lpstr>
      <vt:lpstr>Determine whether the given relation is an implicit solution to the given differential equation. Assume that the relationship does define y implicitly as a function of x and use implicit differentiation.</vt:lpstr>
      <vt:lpstr>PowerPoint Presentation</vt:lpstr>
      <vt:lpstr>PowerPoint Presentation</vt:lpstr>
      <vt:lpstr>PowerPoint Presentation</vt:lpstr>
      <vt:lpstr>Therefore, we have shown that</vt:lpstr>
      <vt:lpstr>Determine whether the given relation is an implicit solution to the given differential equation. Assume that the relationship does define y implicitly as a function of x and use implicit differentiation.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Determine whether the given relation is an implicit solution to the given differential equation. Assume that the relationship does define y implicitly as a function of x and use implicit differentiation.</dc:title>
  <dc:creator>Tom Atwater</dc:creator>
  <cp:lastModifiedBy>Krebs, Jonathan</cp:lastModifiedBy>
  <cp:revision>24</cp:revision>
  <dcterms:created xsi:type="dcterms:W3CDTF">2017-02-10T16:54:47Z</dcterms:created>
  <dcterms:modified xsi:type="dcterms:W3CDTF">2018-04-09T16:20:02Z</dcterms:modified>
</cp:coreProperties>
</file>