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72" r:id="rId2"/>
    <p:sldId id="258" r:id="rId3"/>
    <p:sldId id="291" r:id="rId4"/>
    <p:sldId id="290" r:id="rId5"/>
    <p:sldId id="267" r:id="rId6"/>
    <p:sldId id="292" r:id="rId7"/>
    <p:sldId id="293" r:id="rId8"/>
    <p:sldId id="294" r:id="rId9"/>
    <p:sldId id="295" r:id="rId10"/>
    <p:sldId id="296" r:id="rId11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5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53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2.e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7.emf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2.emf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19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0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png"/><Relationship Id="rId5" Type="http://schemas.openxmlformats.org/officeDocument/2006/relationships/image" Target="../media/image25.emf"/><Relationship Id="rId10" Type="http://schemas.openxmlformats.org/officeDocument/2006/relationships/image" Target="../media/image27.e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800" y="490483"/>
            <a:ext cx="2161260" cy="665655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Verify that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814340"/>
              </p:ext>
            </p:extLst>
          </p:nvPr>
        </p:nvGraphicFramePr>
        <p:xfrm>
          <a:off x="2463800" y="290513"/>
          <a:ext cx="2209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5" name="Equation" r:id="rId4" imgW="2209800" imgH="1003300" progId="Equation.DSMT4">
                  <p:embed/>
                </p:oleObj>
              </mc:Choice>
              <mc:Fallback>
                <p:oleObj name="Equation" r:id="rId4" imgW="22098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3800" y="290513"/>
                        <a:ext cx="22098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14538" y="1274848"/>
            <a:ext cx="8408462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constant, is a one-parameter family of solutions to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479735"/>
              </p:ext>
            </p:extLst>
          </p:nvPr>
        </p:nvGraphicFramePr>
        <p:xfrm>
          <a:off x="3151188" y="2039938"/>
          <a:ext cx="2286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6" name="Equation" r:id="rId6" imgW="2286000" imgH="1092200" progId="Equation.DSMT4">
                  <p:embed/>
                </p:oleObj>
              </mc:Choice>
              <mc:Fallback>
                <p:oleObj name="Equation" r:id="rId6" imgW="22860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51188" y="2039938"/>
                        <a:ext cx="22860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615068" y="490483"/>
            <a:ext cx="4208336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, where </a:t>
            </a:r>
            <a:r>
              <a:rPr lang="en-US" sz="3200" i="1" dirty="0">
                <a:latin typeface="Times New Roman"/>
                <a:cs typeface="Times New Roman"/>
              </a:rPr>
              <a:t>c</a:t>
            </a:r>
            <a:r>
              <a:rPr lang="en-US" sz="3200" dirty="0">
                <a:latin typeface="Times New Roman"/>
                <a:cs typeface="Times New Roman"/>
              </a:rPr>
              <a:t> is an arbitrary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2238" y="3380965"/>
            <a:ext cx="8308866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en-US" sz="3200" dirty="0">
                <a:latin typeface="Times New Roman"/>
                <a:cs typeface="Times New Roman"/>
              </a:rPr>
              <a:t>Graph the solution curves corresponding to </a:t>
            </a:r>
            <a:r>
              <a:rPr lang="en-US" sz="3200" i="1" dirty="0">
                <a:latin typeface="Times New Roman"/>
                <a:cs typeface="Times New Roman"/>
              </a:rPr>
              <a:t>c</a:t>
            </a:r>
            <a:r>
              <a:rPr lang="en-US" sz="3200" dirty="0">
                <a:latin typeface="Times New Roman"/>
                <a:cs typeface="Times New Roman"/>
              </a:rPr>
              <a:t> = 0, ±1, ±2 using the same coordinate axes.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1196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093272"/>
              </p:ext>
            </p:extLst>
          </p:nvPr>
        </p:nvGraphicFramePr>
        <p:xfrm>
          <a:off x="5248347" y="-9694"/>
          <a:ext cx="2209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4" name="Equation" r:id="rId4" imgW="2209800" imgH="1003300" progId="Equation.DSMT4">
                  <p:embed/>
                </p:oleObj>
              </mc:Choice>
              <mc:Fallback>
                <p:oleObj name="Equation" r:id="rId4" imgW="22098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48347" y="-9694"/>
                        <a:ext cx="22098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7-03-28 at 2.26.2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20" y="1224439"/>
            <a:ext cx="5660027" cy="3627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6497" y="11502"/>
            <a:ext cx="21218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Values of </a:t>
            </a:r>
            <a:r>
              <a:rPr lang="en-US" sz="3200" i="1" dirty="0">
                <a:latin typeface="Times New Roman"/>
                <a:cs typeface="Times New Roman"/>
              </a:rPr>
              <a:t>c</a:t>
            </a:r>
            <a:r>
              <a:rPr lang="en-US" sz="3200" dirty="0">
                <a:latin typeface="Times New Roman"/>
                <a:cs typeface="Times New Roman"/>
              </a:rPr>
              <a:t>:</a:t>
            </a:r>
          </a:p>
          <a:p>
            <a:r>
              <a:rPr lang="en-US" sz="3200" dirty="0">
                <a:latin typeface="Times New Roman"/>
                <a:cs typeface="Times New Roman"/>
              </a:rPr>
              <a:t>0, ±1, ±2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7666" y="241978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8325" y="844188"/>
            <a:ext cx="51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+1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8778" y="844188"/>
            <a:ext cx="51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+2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1652" y="26672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–2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7922" y="257590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–1</a:t>
            </a:r>
          </a:p>
        </p:txBody>
      </p:sp>
    </p:spTree>
    <p:extLst>
      <p:ext uri="{BB962C8B-B14F-4D97-AF65-F5344CB8AC3E}">
        <p14:creationId xmlns:p14="http://schemas.microsoft.com/office/powerpoint/2010/main" val="212169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791516"/>
              </p:ext>
            </p:extLst>
          </p:nvPr>
        </p:nvGraphicFramePr>
        <p:xfrm>
          <a:off x="1201393" y="317500"/>
          <a:ext cx="2209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4" imgW="2209800" imgH="1003300" progId="Equation.DSMT4">
                  <p:embed/>
                </p:oleObj>
              </mc:Choice>
              <mc:Fallback>
                <p:oleObj name="Equation" r:id="rId4" imgW="22098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1393" y="317500"/>
                        <a:ext cx="22098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460971"/>
              </p:ext>
            </p:extLst>
          </p:nvPr>
        </p:nvGraphicFramePr>
        <p:xfrm>
          <a:off x="1201393" y="1664850"/>
          <a:ext cx="2908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6" imgW="2908300" imgH="787400" progId="Equation.DSMT4">
                  <p:embed/>
                </p:oleObj>
              </mc:Choice>
              <mc:Fallback>
                <p:oleObj name="Equation" r:id="rId6" imgW="2908300" imgH="78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01393" y="1664850"/>
                        <a:ext cx="2908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870581"/>
              </p:ext>
            </p:extLst>
          </p:nvPr>
        </p:nvGraphicFramePr>
        <p:xfrm>
          <a:off x="2561875" y="2806700"/>
          <a:ext cx="698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8" imgW="698500" imgH="622300" progId="Equation.DSMT4">
                  <p:embed/>
                </p:oleObj>
              </mc:Choice>
              <mc:Fallback>
                <p:oleObj name="Equation" r:id="rId8" imgW="6985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61875" y="2806700"/>
                        <a:ext cx="6985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565843"/>
              </p:ext>
            </p:extLst>
          </p:nvPr>
        </p:nvGraphicFramePr>
        <p:xfrm>
          <a:off x="1118838" y="28829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10" imgW="1143000" imgH="457200" progId="Equation.DSMT4">
                  <p:embed/>
                </p:oleObj>
              </mc:Choice>
              <mc:Fallback>
                <p:oleObj name="Equation" r:id="rId10" imgW="1143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18838" y="2882900"/>
                        <a:ext cx="1143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82506"/>
              </p:ext>
            </p:extLst>
          </p:nvPr>
        </p:nvGraphicFramePr>
        <p:xfrm>
          <a:off x="2311050" y="2917098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12" imgW="228600" imgH="330200" progId="Equation.DSMT4">
                  <p:embed/>
                </p:oleObj>
              </mc:Choice>
              <mc:Fallback>
                <p:oleObj name="Equation" r:id="rId12" imgW="2286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11050" y="2917098"/>
                        <a:ext cx="228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325505"/>
              </p:ext>
            </p:extLst>
          </p:nvPr>
        </p:nvGraphicFramePr>
        <p:xfrm>
          <a:off x="2014900" y="3558826"/>
          <a:ext cx="2654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14" imgW="2654300" imgH="787400" progId="Equation.DSMT4">
                  <p:embed/>
                </p:oleObj>
              </mc:Choice>
              <mc:Fallback>
                <p:oleObj name="Equation" r:id="rId14" imgW="2654300" imgH="78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14900" y="3558826"/>
                        <a:ext cx="2654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164031"/>
              </p:ext>
            </p:extLst>
          </p:nvPr>
        </p:nvGraphicFramePr>
        <p:xfrm>
          <a:off x="4810275" y="2788147"/>
          <a:ext cx="106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16" imgW="1066800" imgH="685800" progId="Equation.DSMT4">
                  <p:embed/>
                </p:oleObj>
              </mc:Choice>
              <mc:Fallback>
                <p:oleObj name="Equation" r:id="rId16" imgW="10668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10275" y="2788147"/>
                        <a:ext cx="10668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34125"/>
              </p:ext>
            </p:extLst>
          </p:nvPr>
        </p:nvGraphicFramePr>
        <p:xfrm>
          <a:off x="3260375" y="2670563"/>
          <a:ext cx="157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Equation" r:id="rId18" imgW="1574800" imgH="787400" progId="Equation.DSMT4">
                  <p:embed/>
                </p:oleObj>
              </mc:Choice>
              <mc:Fallback>
                <p:oleObj name="Equation" r:id="rId18" imgW="1574800" imgH="78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60375" y="2670563"/>
                        <a:ext cx="1574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488905"/>
              </p:ext>
            </p:extLst>
          </p:nvPr>
        </p:nvGraphicFramePr>
        <p:xfrm>
          <a:off x="6694313" y="214313"/>
          <a:ext cx="2286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Equation" r:id="rId20" imgW="2286000" imgH="1092200" progId="Equation.DSMT4">
                  <p:embed/>
                </p:oleObj>
              </mc:Choice>
              <mc:Fallback>
                <p:oleObj name="Equation" r:id="rId20" imgW="22860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694313" y="214313"/>
                        <a:ext cx="22860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261838" y="3473947"/>
            <a:ext cx="2548437" cy="98368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>
            <a:stCxn id="2" idx="3"/>
          </p:cNvCxnSpPr>
          <p:nvPr/>
        </p:nvCxnSpPr>
        <p:spPr>
          <a:xfrm flipV="1">
            <a:off x="4810275" y="1320800"/>
            <a:ext cx="2104013" cy="2644989"/>
          </a:xfrm>
          <a:prstGeom prst="bentConnector2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61839" y="302726"/>
            <a:ext cx="1265859" cy="117484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3544298" y="136706"/>
            <a:ext cx="4631659" cy="14774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736057" y="151480"/>
            <a:ext cx="0" cy="26356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162357" y="146161"/>
            <a:ext cx="0" cy="26356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533704" y="119830"/>
            <a:ext cx="0" cy="263569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71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778545"/>
              </p:ext>
            </p:extLst>
          </p:nvPr>
        </p:nvGraphicFramePr>
        <p:xfrm>
          <a:off x="1201393" y="-3629"/>
          <a:ext cx="2209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78" name="Equation" r:id="rId4" imgW="2209800" imgH="1003300" progId="Equation.DSMT4">
                  <p:embed/>
                </p:oleObj>
              </mc:Choice>
              <mc:Fallback>
                <p:oleObj name="Equation" r:id="rId4" imgW="22098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1393" y="-3629"/>
                        <a:ext cx="22098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081923"/>
              </p:ext>
            </p:extLst>
          </p:nvPr>
        </p:nvGraphicFramePr>
        <p:xfrm>
          <a:off x="634491" y="1124225"/>
          <a:ext cx="2349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79" name="Equation" r:id="rId6" imgW="2349500" imgH="787400" progId="Equation.DSMT4">
                  <p:embed/>
                </p:oleObj>
              </mc:Choice>
              <mc:Fallback>
                <p:oleObj name="Equation" r:id="rId6" imgW="2349500" imgH="78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4491" y="1124225"/>
                        <a:ext cx="23495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357218"/>
              </p:ext>
            </p:extLst>
          </p:nvPr>
        </p:nvGraphicFramePr>
        <p:xfrm>
          <a:off x="5195550" y="1037276"/>
          <a:ext cx="1955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0" name="Equation" r:id="rId8" imgW="1955800" imgH="1143000" progId="Equation.DSMT4">
                  <p:embed/>
                </p:oleObj>
              </mc:Choice>
              <mc:Fallback>
                <p:oleObj name="Equation" r:id="rId8" imgW="19558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95550" y="1037276"/>
                        <a:ext cx="19558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952331"/>
              </p:ext>
            </p:extLst>
          </p:nvPr>
        </p:nvGraphicFramePr>
        <p:xfrm>
          <a:off x="3112743" y="1070250"/>
          <a:ext cx="596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1" name="Equation" r:id="rId10" imgW="596900" imgH="990600" progId="Equation.DSMT4">
                  <p:embed/>
                </p:oleObj>
              </mc:Choice>
              <mc:Fallback>
                <p:oleObj name="Equation" r:id="rId10" imgW="5969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12743" y="1070250"/>
                        <a:ext cx="5969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607977"/>
              </p:ext>
            </p:extLst>
          </p:nvPr>
        </p:nvGraphicFramePr>
        <p:xfrm>
          <a:off x="3747263" y="1040087"/>
          <a:ext cx="1422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2" name="Equation" r:id="rId12" imgW="1422400" imgH="1143000" progId="Equation.DSMT4">
                  <p:embed/>
                </p:oleObj>
              </mc:Choice>
              <mc:Fallback>
                <p:oleObj name="Equation" r:id="rId12" imgW="14224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47263" y="1040087"/>
                        <a:ext cx="14224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66726"/>
              </p:ext>
            </p:extLst>
          </p:nvPr>
        </p:nvGraphicFramePr>
        <p:xfrm>
          <a:off x="3105238" y="3498287"/>
          <a:ext cx="34290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3" name="Equation" r:id="rId14" imgW="3429000" imgH="1168400" progId="Equation.DSMT4">
                  <p:embed/>
                </p:oleObj>
              </mc:Choice>
              <mc:Fallback>
                <p:oleObj name="Equation" r:id="rId14" imgW="3429000" imgH="11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05238" y="3498287"/>
                        <a:ext cx="34290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454862"/>
              </p:ext>
            </p:extLst>
          </p:nvPr>
        </p:nvGraphicFramePr>
        <p:xfrm>
          <a:off x="6647088" y="3514162"/>
          <a:ext cx="18415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4" name="Equation" r:id="rId16" imgW="1841500" imgH="1384300" progId="Equation.DSMT4">
                  <p:embed/>
                </p:oleObj>
              </mc:Choice>
              <mc:Fallback>
                <p:oleObj name="Equation" r:id="rId16" imgW="1841500" imgH="138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47088" y="3514162"/>
                        <a:ext cx="1841500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133247"/>
              </p:ext>
            </p:extLst>
          </p:nvPr>
        </p:nvGraphicFramePr>
        <p:xfrm>
          <a:off x="3112743" y="2276097"/>
          <a:ext cx="32893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5" name="Equation" r:id="rId18" imgW="3289300" imgH="1143000" progId="Equation.DSMT4">
                  <p:embed/>
                </p:oleObj>
              </mc:Choice>
              <mc:Fallback>
                <p:oleObj name="Equation" r:id="rId18" imgW="32893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112743" y="2276097"/>
                        <a:ext cx="32893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169326"/>
              </p:ext>
            </p:extLst>
          </p:nvPr>
        </p:nvGraphicFramePr>
        <p:xfrm>
          <a:off x="6556084" y="-7204"/>
          <a:ext cx="2286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86" name="Equation" r:id="rId20" imgW="2286000" imgH="1092200" progId="Equation.DSMT4">
                  <p:embed/>
                </p:oleObj>
              </mc:Choice>
              <mc:Fallback>
                <p:oleObj name="Equation" r:id="rId20" imgW="22860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556084" y="-7204"/>
                        <a:ext cx="22860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68463" y="1070251"/>
            <a:ext cx="2486108" cy="990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68905" y="3521076"/>
            <a:ext cx="2096777" cy="137738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>
            <a:stCxn id="12" idx="3"/>
            <a:endCxn id="17" idx="1"/>
          </p:cNvCxnSpPr>
          <p:nvPr/>
        </p:nvCxnSpPr>
        <p:spPr>
          <a:xfrm>
            <a:off x="3054571" y="1565551"/>
            <a:ext cx="3514334" cy="2644218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377993" y="1758311"/>
            <a:ext cx="336070" cy="273933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721716" y="1182332"/>
            <a:ext cx="336070" cy="273933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710913" y="1423061"/>
            <a:ext cx="336070" cy="273933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0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000" y="490484"/>
            <a:ext cx="8458200" cy="2182434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sz="3200" dirty="0">
                <a:latin typeface="Times New Roman"/>
                <a:cs typeface="Times New Roman"/>
              </a:rPr>
              <a:t>Graph the solution curves corresponding to </a:t>
            </a:r>
            <a:r>
              <a:rPr lang="en-US" sz="3200" i="1" dirty="0">
                <a:latin typeface="Times New Roman"/>
                <a:cs typeface="Times New Roman"/>
              </a:rPr>
              <a:t>c</a:t>
            </a:r>
            <a:r>
              <a:rPr lang="en-US" sz="3200" dirty="0">
                <a:latin typeface="Times New Roman"/>
                <a:cs typeface="Times New Roman"/>
              </a:rPr>
              <a:t> = 0, ±1, ±2 using the same coordinate axes.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402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695410"/>
              </p:ext>
            </p:extLst>
          </p:nvPr>
        </p:nvGraphicFramePr>
        <p:xfrm>
          <a:off x="1738313" y="89743"/>
          <a:ext cx="5676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" name="Equation" r:id="rId4" imgW="5676900" imgH="1003300" progId="Equation.DSMT4">
                  <p:embed/>
                </p:oleObj>
              </mc:Choice>
              <mc:Fallback>
                <p:oleObj name="Equation" r:id="rId4" imgW="56769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8313" y="89743"/>
                        <a:ext cx="56769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7-03-28 at 6.07.2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20" y="1235071"/>
            <a:ext cx="5614212" cy="359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8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288675"/>
              </p:ext>
            </p:extLst>
          </p:nvPr>
        </p:nvGraphicFramePr>
        <p:xfrm>
          <a:off x="1452563" y="100376"/>
          <a:ext cx="6248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Equation" r:id="rId4" imgW="6248400" imgH="1003300" progId="Equation.DSMT4">
                  <p:embed/>
                </p:oleObj>
              </mc:Choice>
              <mc:Fallback>
                <p:oleObj name="Equation" r:id="rId4" imgW="62484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2563" y="100376"/>
                        <a:ext cx="62484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7-03-28 at 2.10.4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20" y="1245704"/>
            <a:ext cx="5614212" cy="358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6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391398"/>
              </p:ext>
            </p:extLst>
          </p:nvPr>
        </p:nvGraphicFramePr>
        <p:xfrm>
          <a:off x="1281113" y="47211"/>
          <a:ext cx="65913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6" name="Equation" r:id="rId4" imgW="6591300" imgH="1003300" progId="Equation.DSMT4">
                  <p:embed/>
                </p:oleObj>
              </mc:Choice>
              <mc:Fallback>
                <p:oleObj name="Equation" r:id="rId4" imgW="65913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1113" y="47211"/>
                        <a:ext cx="65913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Shot 2017-03-28 at 2.14.2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20" y="1192539"/>
            <a:ext cx="5660028" cy="363613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042812"/>
              </p:ext>
            </p:extLst>
          </p:nvPr>
        </p:nvGraphicFramePr>
        <p:xfrm>
          <a:off x="4743674" y="1537851"/>
          <a:ext cx="3390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7" name="Equation" r:id="rId7" imgW="3390900" imgH="749300" progId="Equation.DSMT4">
                  <p:embed/>
                </p:oleObj>
              </mc:Choice>
              <mc:Fallback>
                <p:oleObj name="Equation" r:id="rId7" imgW="33909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43674" y="1537851"/>
                        <a:ext cx="33909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759105"/>
              </p:ext>
            </p:extLst>
          </p:nvPr>
        </p:nvGraphicFramePr>
        <p:xfrm>
          <a:off x="4204874" y="4597090"/>
          <a:ext cx="1193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8" name="Equation" r:id="rId9" imgW="1193800" imgH="266700" progId="Equation.DSMT4">
                  <p:embed/>
                </p:oleObj>
              </mc:Choice>
              <mc:Fallback>
                <p:oleObj name="Equation" r:id="rId9" imgW="11938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04874" y="4597090"/>
                        <a:ext cx="11938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958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699524"/>
              </p:ext>
            </p:extLst>
          </p:nvPr>
        </p:nvGraphicFramePr>
        <p:xfrm>
          <a:off x="1071563" y="13394"/>
          <a:ext cx="7010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" name="Equation" r:id="rId4" imgW="7010400" imgH="1092200" progId="Equation.DSMT4">
                  <p:embed/>
                </p:oleObj>
              </mc:Choice>
              <mc:Fallback>
                <p:oleObj name="Equation" r:id="rId4" imgW="70104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1563" y="13394"/>
                        <a:ext cx="70104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7-03-28 at 2.17.4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20" y="1202023"/>
            <a:ext cx="5683261" cy="363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4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884520"/>
              </p:ext>
            </p:extLst>
          </p:nvPr>
        </p:nvGraphicFramePr>
        <p:xfrm>
          <a:off x="931863" y="34660"/>
          <a:ext cx="7289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0" name="Equation" r:id="rId4" imgW="7289800" imgH="1092200" progId="Equation.DSMT4">
                  <p:embed/>
                </p:oleObj>
              </mc:Choice>
              <mc:Fallback>
                <p:oleObj name="Equation" r:id="rId4" imgW="72898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1863" y="34660"/>
                        <a:ext cx="72898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7-03-28 at 2.21.0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21" y="1237992"/>
            <a:ext cx="5663284" cy="362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01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89</Words>
  <Application>Microsoft Office PowerPoint</Application>
  <PresentationFormat>On-screen Show (16:9)</PresentationFormat>
  <Paragraphs>22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MS PGothic</vt:lpstr>
      <vt:lpstr>Calibri</vt:lpstr>
      <vt:lpstr>Arial</vt:lpstr>
      <vt:lpstr>Office Theme</vt:lpstr>
      <vt:lpstr>Equation</vt:lpstr>
      <vt:lpstr>Verify that</vt:lpstr>
      <vt:lpstr>PowerPoint Presentation</vt:lpstr>
      <vt:lpstr>PowerPoint Presentation</vt:lpstr>
      <vt:lpstr>Graph the solution curves corresponding to c = 0, ±1, ±2 using the same coordinate axes.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122</cp:revision>
  <dcterms:created xsi:type="dcterms:W3CDTF">2017-02-10T16:54:47Z</dcterms:created>
  <dcterms:modified xsi:type="dcterms:W3CDTF">2018-04-09T16:20:36Z</dcterms:modified>
</cp:coreProperties>
</file>