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62" r:id="rId2"/>
    <p:sldId id="293" r:id="rId3"/>
    <p:sldId id="291" r:id="rId4"/>
    <p:sldId id="290" r:id="rId5"/>
    <p:sldId id="294" r:id="rId6"/>
    <p:sldId id="295" r:id="rId7"/>
    <p:sldId id="296" r:id="rId8"/>
    <p:sldId id="297" r:id="rId9"/>
    <p:sldId id="298" r:id="rId10"/>
    <p:sldId id="299" r:id="rId11"/>
    <p:sldId id="300" r:id="rId12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E7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10" Type="http://schemas.openxmlformats.org/officeDocument/2006/relationships/image" Target="../media/image14.e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0483"/>
            <a:ext cx="7772400" cy="250496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The logistic equation for the population (in thousands) of a certain species is given by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457680"/>
              </p:ext>
            </p:extLst>
          </p:nvPr>
        </p:nvGraphicFramePr>
        <p:xfrm>
          <a:off x="3309215" y="1940238"/>
          <a:ext cx="2451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4" imgW="2451100" imgH="990600" progId="Equation.DSMT4">
                  <p:embed/>
                </p:oleObj>
              </mc:Choice>
              <mc:Fallback>
                <p:oleObj name="Equation" r:id="rId4" imgW="24511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9215" y="1940238"/>
                        <a:ext cx="24511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259212"/>
              </p:ext>
            </p:extLst>
          </p:nvPr>
        </p:nvGraphicFramePr>
        <p:xfrm>
          <a:off x="408685" y="195371"/>
          <a:ext cx="2273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name="Equation" r:id="rId4" imgW="2273300" imgH="990600" progId="Equation.DSMT4">
                  <p:embed/>
                </p:oleObj>
              </mc:Choice>
              <mc:Fallback>
                <p:oleObj name="Equation" r:id="rId4" imgW="22733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685" y="195371"/>
                        <a:ext cx="22733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72732" y="258054"/>
            <a:ext cx="4791770" cy="2223941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Can a population of 2000 ever decline to 800? </a:t>
            </a:r>
            <a:endParaRPr lang="en-US" sz="3200" dirty="0">
              <a:effectLst/>
              <a:latin typeface="Times New Roman"/>
              <a:cs typeface="Times New Roman"/>
            </a:endParaRPr>
          </a:p>
        </p:txBody>
      </p:sp>
      <p:pic>
        <p:nvPicPr>
          <p:cNvPr id="5" name="Picture 4" descr="Screen Shot 2017-04-05 at 3.38.4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0" y="1394566"/>
            <a:ext cx="3424844" cy="35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886820"/>
              </p:ext>
            </p:extLst>
          </p:nvPr>
        </p:nvGraphicFramePr>
        <p:xfrm>
          <a:off x="408685" y="195371"/>
          <a:ext cx="2273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6" name="Equation" r:id="rId4" imgW="2273300" imgH="990600" progId="Equation.DSMT4">
                  <p:embed/>
                </p:oleObj>
              </mc:Choice>
              <mc:Fallback>
                <p:oleObj name="Equation" r:id="rId4" imgW="22733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685" y="195371"/>
                        <a:ext cx="22733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72732" y="258054"/>
            <a:ext cx="4791770" cy="124442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Can a population of 2000 ever decline to 800? </a:t>
            </a:r>
            <a:endParaRPr lang="en-US" sz="3200" dirty="0">
              <a:effectLst/>
              <a:latin typeface="Times New Roman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72732" y="2892727"/>
            <a:ext cx="4791770" cy="1244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No. Only one solution can pass through these points.</a:t>
            </a:r>
          </a:p>
        </p:txBody>
      </p:sp>
      <p:pic>
        <p:nvPicPr>
          <p:cNvPr id="2" name="Picture 1" descr="Screen Shot 2017-04-05 at 3.39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0" y="1336738"/>
            <a:ext cx="3431627" cy="3539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94890" y="3453489"/>
            <a:ext cx="913051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39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20" y="1544708"/>
            <a:ext cx="3124114" cy="250496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Sketch the direction field using computer software.</a:t>
            </a:r>
            <a:endParaRPr lang="en-US" sz="3200" dirty="0">
              <a:effectLst/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768441"/>
              </p:ext>
            </p:extLst>
          </p:nvPr>
        </p:nvGraphicFramePr>
        <p:xfrm>
          <a:off x="396020" y="196717"/>
          <a:ext cx="228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Equation" r:id="rId4" imgW="2286000" imgH="990600" progId="Equation.DSMT4">
                  <p:embed/>
                </p:oleObj>
              </mc:Choice>
              <mc:Fallback>
                <p:oleObj name="Equation" r:id="rId4" imgW="22860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020" y="196717"/>
                        <a:ext cx="22860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7-04-01 at 4.09.4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46" y="439952"/>
            <a:ext cx="4382429" cy="440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375748"/>
              </p:ext>
            </p:extLst>
          </p:nvPr>
        </p:nvGraphicFramePr>
        <p:xfrm>
          <a:off x="3441700" y="2673484"/>
          <a:ext cx="228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1" name="Equation" r:id="rId4" imgW="2286000" imgH="990600" progId="Equation.DSMT4">
                  <p:embed/>
                </p:oleObj>
              </mc:Choice>
              <mc:Fallback>
                <p:oleObj name="Equation" r:id="rId4" imgW="22860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1700" y="2673484"/>
                        <a:ext cx="22860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8800" y="1232254"/>
            <a:ext cx="7772400" cy="738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Isocline means equal inclination.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1800" y="1899316"/>
            <a:ext cx="7772400" cy="738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Along which curves are the slopes equal?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796890"/>
              </p:ext>
            </p:extLst>
          </p:nvPr>
        </p:nvGraphicFramePr>
        <p:xfrm>
          <a:off x="4265813" y="3796054"/>
          <a:ext cx="2019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2" name="Equation" r:id="rId6" imgW="2019300" imgH="533400" progId="Equation.DSMT4">
                  <p:embed/>
                </p:oleObj>
              </mc:Choice>
              <mc:Fallback>
                <p:oleObj name="Equation" r:id="rId6" imgW="20193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5813" y="3796054"/>
                        <a:ext cx="20193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85800" y="4287134"/>
            <a:ext cx="8237200" cy="738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Constant slope implies constant </a:t>
            </a:r>
            <a:r>
              <a:rPr lang="en-US" sz="3200" i="1" dirty="0">
                <a:latin typeface="Times New Roman"/>
                <a:cs typeface="Times New Roman"/>
              </a:rPr>
              <a:t>p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15782" y="2804524"/>
            <a:ext cx="1313935" cy="738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Slope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1800" y="167467"/>
            <a:ext cx="8551882" cy="25049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Sketch the direction field using the method of isoclines.</a:t>
            </a:r>
          </a:p>
        </p:txBody>
      </p:sp>
    </p:spTree>
    <p:extLst>
      <p:ext uri="{BB962C8B-B14F-4D97-AF65-F5344CB8AC3E}">
        <p14:creationId xmlns:p14="http://schemas.microsoft.com/office/powerpoint/2010/main" val="363525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020908"/>
              </p:ext>
            </p:extLst>
          </p:nvPr>
        </p:nvGraphicFramePr>
        <p:xfrm>
          <a:off x="85406" y="-78057"/>
          <a:ext cx="2273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0" name="Equation" r:id="rId4" imgW="2273300" imgH="990600" progId="Equation.DSMT4">
                  <p:embed/>
                </p:oleObj>
              </mc:Choice>
              <mc:Fallback>
                <p:oleObj name="Equation" r:id="rId4" imgW="22733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406" y="-78057"/>
                        <a:ext cx="22733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00" y="449990"/>
            <a:ext cx="8026400" cy="4826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239971"/>
              </p:ext>
            </p:extLst>
          </p:nvPr>
        </p:nvGraphicFramePr>
        <p:xfrm>
          <a:off x="5232400" y="749223"/>
          <a:ext cx="3352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1" name="Equation" r:id="rId7" imgW="3352800" imgH="533400" progId="Equation.DSMT4">
                  <p:embed/>
                </p:oleObj>
              </mc:Choice>
              <mc:Fallback>
                <p:oleObj name="Equation" r:id="rId7" imgW="33528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2400" y="749223"/>
                        <a:ext cx="3352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3206606" y="107544"/>
            <a:ext cx="8237200" cy="738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Constant slope implies constant </a:t>
            </a:r>
            <a:r>
              <a:rPr lang="en-US" sz="3200" i="1" dirty="0">
                <a:latin typeface="Times New Roman"/>
                <a:cs typeface="Times New Roman"/>
              </a:rPr>
              <a:t>p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41519" y="749223"/>
            <a:ext cx="4544867" cy="738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in thousands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9652" y="4457631"/>
            <a:ext cx="190911" cy="166020"/>
          </a:xfrm>
          <a:prstGeom prst="rect">
            <a:avLst/>
          </a:prstGeom>
          <a:solidFill>
            <a:srgbClr val="FEF8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2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952052"/>
              </p:ext>
            </p:extLst>
          </p:nvPr>
        </p:nvGraphicFramePr>
        <p:xfrm>
          <a:off x="1164027" y="195371"/>
          <a:ext cx="2273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2" name="Equation" r:id="rId4" imgW="2273300" imgH="990600" progId="Equation.DSMT4">
                  <p:embed/>
                </p:oleObj>
              </mc:Choice>
              <mc:Fallback>
                <p:oleObj name="Equation" r:id="rId4" imgW="22733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4027" y="195371"/>
                        <a:ext cx="22733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112043" y="1245982"/>
            <a:ext cx="6471297" cy="3890970"/>
            <a:chOff x="558800" y="617255"/>
            <a:chExt cx="8026400" cy="4826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8800" y="617255"/>
              <a:ext cx="8026400" cy="4826000"/>
            </a:xfrm>
            <a:prstGeom prst="rect">
              <a:avLst/>
            </a:prstGeom>
          </p:spPr>
        </p:pic>
        <p:sp>
          <p:nvSpPr>
            <p:cNvPr id="16" name="Title 1"/>
            <p:cNvSpPr txBox="1">
              <a:spLocks/>
            </p:cNvSpPr>
            <p:nvPr/>
          </p:nvSpPr>
          <p:spPr>
            <a:xfrm>
              <a:off x="2221445" y="728631"/>
              <a:ext cx="4300218" cy="55784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600" dirty="0">
                  <a:latin typeface="Times New Roman"/>
                  <a:cs typeface="Times New Roman"/>
                </a:rPr>
                <a:t>in thousands</a:t>
              </a:r>
            </a:p>
          </p:txBody>
        </p:sp>
      </p:grpSp>
      <p:pic>
        <p:nvPicPr>
          <p:cNvPr id="8" name="Picture 7" descr="Screen Shot 2017-04-01 at 4.09.4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04" y="962678"/>
            <a:ext cx="3873558" cy="38932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411" y="4317348"/>
            <a:ext cx="190911" cy="166020"/>
          </a:xfrm>
          <a:prstGeom prst="rect">
            <a:avLst/>
          </a:prstGeom>
          <a:solidFill>
            <a:srgbClr val="FEF8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6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356152"/>
              </p:ext>
            </p:extLst>
          </p:nvPr>
        </p:nvGraphicFramePr>
        <p:xfrm>
          <a:off x="408685" y="195371"/>
          <a:ext cx="2273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7" name="Equation" r:id="rId4" imgW="2273300" imgH="990600" progId="Equation.DSMT4">
                  <p:embed/>
                </p:oleObj>
              </mc:Choice>
              <mc:Fallback>
                <p:oleObj name="Equation" r:id="rId4" imgW="22733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685" y="195371"/>
                        <a:ext cx="22733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72732" y="258054"/>
            <a:ext cx="4791770" cy="2223941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If the initial population is 3000 [that is, </a:t>
            </a:r>
            <a:r>
              <a:rPr lang="en-US" sz="3200" i="1" dirty="0">
                <a:latin typeface="Times New Roman"/>
                <a:cs typeface="Times New Roman"/>
              </a:rPr>
              <a:t>p</a:t>
            </a:r>
            <a:r>
              <a:rPr lang="en-US" sz="3200" dirty="0">
                <a:latin typeface="Times New Roman"/>
                <a:cs typeface="Times New Roman"/>
              </a:rPr>
              <a:t>(0) = 3], what can you say about the limiting population </a:t>
            </a:r>
            <a:endParaRPr lang="en-US" sz="3200" dirty="0">
              <a:effectLst/>
              <a:latin typeface="Times New Roman"/>
              <a:cs typeface="Times New Roman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247040"/>
              </p:ext>
            </p:extLst>
          </p:nvPr>
        </p:nvGraphicFramePr>
        <p:xfrm>
          <a:off x="7453159" y="1801091"/>
          <a:ext cx="1587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8" name="Equation" r:id="rId6" imgW="1587500" imgH="647700" progId="Equation.DSMT4">
                  <p:embed/>
                </p:oleObj>
              </mc:Choice>
              <mc:Fallback>
                <p:oleObj name="Equation" r:id="rId6" imgW="15875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3159" y="1801091"/>
                        <a:ext cx="1587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reen Shot 2017-04-05 at 3.38.47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0" y="1394566"/>
            <a:ext cx="3424844" cy="35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24848"/>
              </p:ext>
            </p:extLst>
          </p:nvPr>
        </p:nvGraphicFramePr>
        <p:xfrm>
          <a:off x="408685" y="195371"/>
          <a:ext cx="2273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8" name="Equation" r:id="rId4" imgW="2273300" imgH="990600" progId="Equation.DSMT4">
                  <p:embed/>
                </p:oleObj>
              </mc:Choice>
              <mc:Fallback>
                <p:oleObj name="Equation" r:id="rId4" imgW="22733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685" y="195371"/>
                        <a:ext cx="22733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72732" y="258054"/>
            <a:ext cx="4791770" cy="2223941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If the initial population is 3000 [that is, </a:t>
            </a:r>
            <a:r>
              <a:rPr lang="en-US" sz="3200" i="1" dirty="0">
                <a:latin typeface="Times New Roman"/>
                <a:cs typeface="Times New Roman"/>
              </a:rPr>
              <a:t>p</a:t>
            </a:r>
            <a:r>
              <a:rPr lang="en-US" sz="3200" dirty="0">
                <a:latin typeface="Times New Roman"/>
                <a:cs typeface="Times New Roman"/>
              </a:rPr>
              <a:t>(0) = 3], what can you say about the limiting population </a:t>
            </a:r>
            <a:endParaRPr lang="en-US" sz="3200" dirty="0">
              <a:effectLst/>
              <a:latin typeface="Times New Roman"/>
              <a:cs typeface="Times New Roman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085070"/>
              </p:ext>
            </p:extLst>
          </p:nvPr>
        </p:nvGraphicFramePr>
        <p:xfrm>
          <a:off x="7453159" y="1801091"/>
          <a:ext cx="1587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9" name="Equation" r:id="rId6" imgW="1587500" imgH="647700" progId="Equation.DSMT4">
                  <p:embed/>
                </p:oleObj>
              </mc:Choice>
              <mc:Fallback>
                <p:oleObj name="Equation" r:id="rId6" imgW="15875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3159" y="1801091"/>
                        <a:ext cx="1587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7-04-05 at 3.39.0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8" y="1383616"/>
            <a:ext cx="3414256" cy="355651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072452"/>
              </p:ext>
            </p:extLst>
          </p:nvPr>
        </p:nvGraphicFramePr>
        <p:xfrm>
          <a:off x="5113338" y="3165475"/>
          <a:ext cx="2222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0" name="Equation" r:id="rId9" imgW="2222500" imgH="647700" progId="Equation.DSMT4">
                  <p:embed/>
                </p:oleObj>
              </mc:Choice>
              <mc:Fallback>
                <p:oleObj name="Equation" r:id="rId9" imgW="22225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13338" y="3165475"/>
                        <a:ext cx="2222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97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328226"/>
              </p:ext>
            </p:extLst>
          </p:nvPr>
        </p:nvGraphicFramePr>
        <p:xfrm>
          <a:off x="408685" y="195371"/>
          <a:ext cx="2273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7" name="Equation" r:id="rId4" imgW="2273300" imgH="990600" progId="Equation.DSMT4">
                  <p:embed/>
                </p:oleObj>
              </mc:Choice>
              <mc:Fallback>
                <p:oleObj name="Equation" r:id="rId4" imgW="22733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685" y="195371"/>
                        <a:ext cx="22733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72732" y="258054"/>
            <a:ext cx="4791770" cy="2223941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If the initial population is 800 [that is, </a:t>
            </a:r>
            <a:r>
              <a:rPr lang="en-US" sz="3200" i="1" dirty="0">
                <a:latin typeface="Times New Roman"/>
                <a:cs typeface="Times New Roman"/>
              </a:rPr>
              <a:t>p</a:t>
            </a:r>
            <a:r>
              <a:rPr lang="en-US" sz="3200" dirty="0">
                <a:latin typeface="Times New Roman"/>
                <a:cs typeface="Times New Roman"/>
              </a:rPr>
              <a:t>(0) = 0.8], what can you say about the limiting population </a:t>
            </a:r>
            <a:endParaRPr lang="en-US" sz="3200" dirty="0">
              <a:effectLst/>
              <a:latin typeface="Times New Roman"/>
              <a:cs typeface="Times New Roman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650644"/>
              </p:ext>
            </p:extLst>
          </p:nvPr>
        </p:nvGraphicFramePr>
        <p:xfrm>
          <a:off x="7453159" y="1801091"/>
          <a:ext cx="1587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8" name="Equation" r:id="rId6" imgW="1587500" imgH="647700" progId="Equation.DSMT4">
                  <p:embed/>
                </p:oleObj>
              </mc:Choice>
              <mc:Fallback>
                <p:oleObj name="Equation" r:id="rId6" imgW="15875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3159" y="1801091"/>
                        <a:ext cx="1587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reen Shot 2017-04-05 at 3.38.47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0" y="1394566"/>
            <a:ext cx="3424844" cy="35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7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921657"/>
              </p:ext>
            </p:extLst>
          </p:nvPr>
        </p:nvGraphicFramePr>
        <p:xfrm>
          <a:off x="408685" y="195371"/>
          <a:ext cx="2273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4" name="Equation" r:id="rId4" imgW="2273300" imgH="990600" progId="Equation.DSMT4">
                  <p:embed/>
                </p:oleObj>
              </mc:Choice>
              <mc:Fallback>
                <p:oleObj name="Equation" r:id="rId4" imgW="22733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685" y="195371"/>
                        <a:ext cx="22733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72732" y="258054"/>
            <a:ext cx="4791770" cy="2223941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If the initial population is 800 [that is, </a:t>
            </a:r>
            <a:r>
              <a:rPr lang="en-US" sz="3200" i="1" dirty="0">
                <a:latin typeface="Times New Roman"/>
                <a:cs typeface="Times New Roman"/>
              </a:rPr>
              <a:t>p</a:t>
            </a:r>
            <a:r>
              <a:rPr lang="en-US" sz="3200" dirty="0">
                <a:latin typeface="Times New Roman"/>
                <a:cs typeface="Times New Roman"/>
              </a:rPr>
              <a:t>(0) = 0.8], what can you say about the limiting population </a:t>
            </a:r>
            <a:endParaRPr lang="en-US" sz="3200" dirty="0">
              <a:effectLst/>
              <a:latin typeface="Times New Roman"/>
              <a:cs typeface="Times New Roman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430764"/>
              </p:ext>
            </p:extLst>
          </p:nvPr>
        </p:nvGraphicFramePr>
        <p:xfrm>
          <a:off x="7453159" y="1801091"/>
          <a:ext cx="1587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5" name="Equation" r:id="rId6" imgW="1587500" imgH="647700" progId="Equation.DSMT4">
                  <p:embed/>
                </p:oleObj>
              </mc:Choice>
              <mc:Fallback>
                <p:oleObj name="Equation" r:id="rId6" imgW="15875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3159" y="1801091"/>
                        <a:ext cx="1587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586859"/>
              </p:ext>
            </p:extLst>
          </p:nvPr>
        </p:nvGraphicFramePr>
        <p:xfrm>
          <a:off x="5320850" y="3082465"/>
          <a:ext cx="2222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6" name="Equation" r:id="rId8" imgW="2222500" imgH="647700" progId="Equation.DSMT4">
                  <p:embed/>
                </p:oleObj>
              </mc:Choice>
              <mc:Fallback>
                <p:oleObj name="Equation" r:id="rId8" imgW="22225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20850" y="3082465"/>
                        <a:ext cx="2222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7-04-05 at 3.39.16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5" y="1262987"/>
            <a:ext cx="3417819" cy="36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82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7546</TotalTime>
  <Words>207</Words>
  <Application>Microsoft Office PowerPoint</Application>
  <PresentationFormat>On-screen Show (16:9)</PresentationFormat>
  <Paragraphs>28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MS PGothic</vt:lpstr>
      <vt:lpstr>Calibri</vt:lpstr>
      <vt:lpstr>Arial</vt:lpstr>
      <vt:lpstr>Office Theme</vt:lpstr>
      <vt:lpstr>Equation</vt:lpstr>
      <vt:lpstr>The logistic equation for the population (in thousands) of a certain species is given by </vt:lpstr>
      <vt:lpstr>Sketch the direction field using computer software.</vt:lpstr>
      <vt:lpstr>PowerPoint Presentation</vt:lpstr>
      <vt:lpstr>PowerPoint Presentation</vt:lpstr>
      <vt:lpstr>PowerPoint Presentation</vt:lpstr>
      <vt:lpstr>If the initial population is 3000 [that is, p(0) = 3], what can you say about the limiting population </vt:lpstr>
      <vt:lpstr>If the initial population is 3000 [that is, p(0) = 3], what can you say about the limiting population </vt:lpstr>
      <vt:lpstr>If the initial population is 800 [that is, p(0) = 0.8], what can you say about the limiting population </vt:lpstr>
      <vt:lpstr>If the initial population is 800 [that is, p(0) = 0.8], what can you say about the limiting population </vt:lpstr>
      <vt:lpstr>Can a population of 2000 ever decline to 800? </vt:lpstr>
      <vt:lpstr>Can a population of 2000 ever decline to 800?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111</cp:revision>
  <dcterms:created xsi:type="dcterms:W3CDTF">2017-02-10T16:54:47Z</dcterms:created>
  <dcterms:modified xsi:type="dcterms:W3CDTF">2018-04-09T16:21:40Z</dcterms:modified>
</cp:coreProperties>
</file>