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88" r:id="rId3"/>
    <p:sldId id="287" r:id="rId4"/>
    <p:sldId id="290" r:id="rId5"/>
    <p:sldId id="291" r:id="rId6"/>
    <p:sldId id="292" r:id="rId7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9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1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emf"/><Relationship Id="rId1" Type="http://schemas.openxmlformats.org/officeDocument/2006/relationships/image" Target="../media/image22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9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7" y="282198"/>
            <a:ext cx="8678752" cy="4303519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latin typeface="Times New Roman"/>
                <a:cs typeface="Times New Roman"/>
              </a:rPr>
              <a:t>Uniqueness Questions. </a:t>
            </a:r>
            <a:r>
              <a:rPr lang="en-US" sz="3200" dirty="0">
                <a:latin typeface="Times New Roman"/>
                <a:cs typeface="Times New Roman"/>
              </a:rPr>
              <a:t>We indicated that in applications most </a:t>
            </a:r>
            <a:r>
              <a:rPr lang="en-US" sz="3200" i="1" dirty="0">
                <a:latin typeface="Times New Roman"/>
                <a:cs typeface="Times New Roman"/>
              </a:rPr>
              <a:t>initial value problems </a:t>
            </a:r>
            <a:r>
              <a:rPr lang="en-US" sz="3200" dirty="0">
                <a:latin typeface="Times New Roman"/>
                <a:cs typeface="Times New Roman"/>
              </a:rPr>
              <a:t>will have a unique solution. In fact, the existence of unique solutions was so important that we stated an existence and uniqueness theorem. The method for separable equations can give us a solution, but it may not give us all the solutions. To illustrate this, consider the equation </a:t>
            </a:r>
            <a:r>
              <a:rPr lang="en-US" sz="3200" i="1" dirty="0" err="1">
                <a:latin typeface="Times New Roman"/>
                <a:cs typeface="Times New Roman"/>
              </a:rPr>
              <a:t>dy</a:t>
            </a:r>
            <a:r>
              <a:rPr lang="en-US" sz="3200" i="1" dirty="0">
                <a:latin typeface="Times New Roman"/>
                <a:cs typeface="Times New Roman"/>
              </a:rPr>
              <a:t>/dx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baseline="30000" dirty="0">
                <a:latin typeface="Times New Roman"/>
                <a:cs typeface="Times New Roman"/>
              </a:rPr>
              <a:t>1/3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0" y="573215"/>
            <a:ext cx="8901395" cy="349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9937" y="1137611"/>
            <a:ext cx="273416" cy="31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7" y="626140"/>
            <a:ext cx="8678752" cy="646658"/>
          </a:xfrm>
        </p:spPr>
        <p:txBody>
          <a:bodyPr anchor="t">
            <a:noAutofit/>
          </a:bodyPr>
          <a:lstStyle/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(a)	Use the method of separation of variables to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99756"/>
              </p:ext>
            </p:extLst>
          </p:nvPr>
        </p:nvGraphicFramePr>
        <p:xfrm>
          <a:off x="2734878" y="1290436"/>
          <a:ext cx="256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4" imgW="2565400" imgH="1143000" progId="Equation.DSMT4">
                  <p:embed/>
                </p:oleObj>
              </mc:Choice>
              <mc:Fallback>
                <p:oleObj name="Equation" r:id="rId4" imgW="25654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4878" y="1290436"/>
                        <a:ext cx="2565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26965"/>
              </p:ext>
            </p:extLst>
          </p:nvPr>
        </p:nvGraphicFramePr>
        <p:xfrm>
          <a:off x="404302" y="2535011"/>
          <a:ext cx="1473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6" imgW="1473200" imgH="1079500" progId="Equation.DSMT4">
                  <p:embed/>
                </p:oleObj>
              </mc:Choice>
              <mc:Fallback>
                <p:oleObj name="Equation" r:id="rId6" imgW="1473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302" y="2535011"/>
                        <a:ext cx="1473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70349"/>
              </p:ext>
            </p:extLst>
          </p:nvPr>
        </p:nvGraphicFramePr>
        <p:xfrm>
          <a:off x="3072213" y="2535011"/>
          <a:ext cx="1981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8" imgW="1981200" imgH="1079500" progId="Equation.DSMT4">
                  <p:embed/>
                </p:oleObj>
              </mc:Choice>
              <mc:Fallback>
                <p:oleObj name="Equation" r:id="rId8" imgW="1981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2213" y="2535011"/>
                        <a:ext cx="1981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3920"/>
              </p:ext>
            </p:extLst>
          </p:nvPr>
        </p:nvGraphicFramePr>
        <p:xfrm>
          <a:off x="6114341" y="2540885"/>
          <a:ext cx="2603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10" imgW="2603500" imgH="1066800" progId="Equation.DSMT4">
                  <p:embed/>
                </p:oleObj>
              </mc:Choice>
              <mc:Fallback>
                <p:oleObj name="Equation" r:id="rId10" imgW="26035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4341" y="2540885"/>
                        <a:ext cx="2603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55588"/>
              </p:ext>
            </p:extLst>
          </p:nvPr>
        </p:nvGraphicFramePr>
        <p:xfrm>
          <a:off x="1437080" y="3727855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12" imgW="3276600" imgH="1143000" progId="Equation.DSMT4">
                  <p:embed/>
                </p:oleObj>
              </mc:Choice>
              <mc:Fallback>
                <p:oleObj name="Equation" r:id="rId12" imgW="3276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37080" y="3727855"/>
                        <a:ext cx="32766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06348"/>
              </p:ext>
            </p:extLst>
          </p:nvPr>
        </p:nvGraphicFramePr>
        <p:xfrm>
          <a:off x="4856890" y="3727855"/>
          <a:ext cx="252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14" imgW="2527300" imgH="1143000" progId="Equation.DSMT4">
                  <p:embed/>
                </p:oleObj>
              </mc:Choice>
              <mc:Fallback>
                <p:oleObj name="Equation" r:id="rId14" imgW="2527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56890" y="3727855"/>
                        <a:ext cx="25273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13438"/>
              </p:ext>
            </p:extLst>
          </p:nvPr>
        </p:nvGraphicFramePr>
        <p:xfrm>
          <a:off x="88200" y="79371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16" imgW="1981200" imgH="533400" progId="Equation.DSMT4">
                  <p:embed/>
                </p:oleObj>
              </mc:Choice>
              <mc:Fallback>
                <p:oleObj name="Equation" r:id="rId16" imgW="1981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200" y="79371"/>
                        <a:ext cx="1981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34906" y="1581041"/>
            <a:ext cx="8148148" cy="64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show that                            is a solution.</a:t>
            </a:r>
          </a:p>
        </p:txBody>
      </p:sp>
    </p:spTree>
    <p:extLst>
      <p:ext uri="{BB962C8B-B14F-4D97-AF65-F5344CB8AC3E}">
        <p14:creationId xmlns:p14="http://schemas.microsoft.com/office/powerpoint/2010/main" val="39590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7" y="599683"/>
            <a:ext cx="8678752" cy="1719648"/>
          </a:xfrm>
        </p:spPr>
        <p:txBody>
          <a:bodyPr anchor="t">
            <a:noAutofit/>
          </a:bodyPr>
          <a:lstStyle/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(b)	Show that the initial value problem </a:t>
            </a:r>
            <a:r>
              <a:rPr lang="en-US" sz="3200" i="1" dirty="0" err="1">
                <a:latin typeface="Times New Roman"/>
                <a:cs typeface="Times New Roman"/>
              </a:rPr>
              <a:t>dy</a:t>
            </a:r>
            <a:r>
              <a:rPr lang="en-US" sz="3200" i="1" dirty="0">
                <a:latin typeface="Times New Roman"/>
                <a:cs typeface="Times New Roman"/>
              </a:rPr>
              <a:t>/dx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baseline="30000" dirty="0">
                <a:latin typeface="Times New Roman"/>
                <a:cs typeface="Times New Roman"/>
              </a:rPr>
              <a:t>1/3</a:t>
            </a:r>
            <a:r>
              <a:rPr lang="en-US" sz="3200" dirty="0">
                <a:latin typeface="Times New Roman"/>
                <a:cs typeface="Times New Roman"/>
              </a:rPr>
              <a:t> with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(0) = 0 is satisfied for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 = 0 by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                     for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≥ 0.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10354"/>
              </p:ext>
            </p:extLst>
          </p:nvPr>
        </p:nvGraphicFramePr>
        <p:xfrm>
          <a:off x="861502" y="1522247"/>
          <a:ext cx="203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4" name="Equation" r:id="rId4" imgW="2032000" imgH="609600" progId="Equation.DSMT4">
                  <p:embed/>
                </p:oleObj>
              </mc:Choice>
              <mc:Fallback>
                <p:oleObj name="Equation" r:id="rId4" imgW="2032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1502" y="1522247"/>
                        <a:ext cx="2032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19012"/>
              </p:ext>
            </p:extLst>
          </p:nvPr>
        </p:nvGraphicFramePr>
        <p:xfrm>
          <a:off x="227412" y="2379663"/>
          <a:ext cx="284480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5" name="Equation" r:id="rId6" imgW="2844800" imgH="1143000" progId="Equation.DSMT4">
                  <p:embed/>
                </p:oleObj>
              </mc:Choice>
              <mc:Fallback>
                <p:oleObj name="Equation" r:id="rId6" imgW="2844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412" y="2379663"/>
                        <a:ext cx="2844801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82827"/>
              </p:ext>
            </p:extLst>
          </p:nvPr>
        </p:nvGraphicFramePr>
        <p:xfrm>
          <a:off x="3667992" y="2379663"/>
          <a:ext cx="3949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6" name="Equation" r:id="rId8" imgW="3949700" imgH="1143000" progId="Equation.DSMT4">
                  <p:embed/>
                </p:oleObj>
              </mc:Choice>
              <mc:Fallback>
                <p:oleObj name="Equation" r:id="rId8" imgW="39497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7992" y="2379663"/>
                        <a:ext cx="3949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58856"/>
              </p:ext>
            </p:extLst>
          </p:nvPr>
        </p:nvGraphicFramePr>
        <p:xfrm>
          <a:off x="1779588" y="4132263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7" name="Equation" r:id="rId10" imgW="2590800" imgH="609600" progId="Equation.DSMT4">
                  <p:embed/>
                </p:oleObj>
              </mc:Choice>
              <mc:Fallback>
                <p:oleObj name="Equation" r:id="rId10" imgW="25908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9588" y="4132263"/>
                        <a:ext cx="2590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72581"/>
              </p:ext>
            </p:extLst>
          </p:nvPr>
        </p:nvGraphicFramePr>
        <p:xfrm>
          <a:off x="4477594" y="4132263"/>
          <a:ext cx="171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8" name="Equation" r:id="rId12" imgW="1714500" imgH="609600" progId="Equation.DSMT4">
                  <p:embed/>
                </p:oleObj>
              </mc:Choice>
              <mc:Fallback>
                <p:oleObj name="Equation" r:id="rId12" imgW="17145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7594" y="4132263"/>
                        <a:ext cx="1714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37055"/>
              </p:ext>
            </p:extLst>
          </p:nvPr>
        </p:nvGraphicFramePr>
        <p:xfrm>
          <a:off x="88200" y="79371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9" name="Equation" r:id="rId14" imgW="1981200" imgH="533400" progId="Equation.DSMT4">
                  <p:embed/>
                </p:oleObj>
              </mc:Choice>
              <mc:Fallback>
                <p:oleObj name="Equation" r:id="rId14" imgW="1981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200" y="79371"/>
                        <a:ext cx="1981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10022"/>
              </p:ext>
            </p:extLst>
          </p:nvPr>
        </p:nvGraphicFramePr>
        <p:xfrm>
          <a:off x="6779492" y="4316058"/>
          <a:ext cx="83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0" name="Equation" r:id="rId16" imgW="838200" imgH="330200" progId="Equation.DSMT4">
                  <p:embed/>
                </p:oleObj>
              </mc:Choice>
              <mc:Fallback>
                <p:oleObj name="Equation" r:id="rId16" imgW="838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79492" y="4316058"/>
                        <a:ext cx="838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18495"/>
              </p:ext>
            </p:extLst>
          </p:nvPr>
        </p:nvGraphicFramePr>
        <p:xfrm>
          <a:off x="7476625" y="3593215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1" name="Equation" r:id="rId18" imgW="914400" imgH="330200" progId="Equation.DSMT4">
                  <p:embed/>
                </p:oleObj>
              </mc:Choice>
              <mc:Fallback>
                <p:oleObj name="Equation" r:id="rId18" imgW="914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76625" y="3593215"/>
                        <a:ext cx="914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22330"/>
              </p:ext>
            </p:extLst>
          </p:nvPr>
        </p:nvGraphicFramePr>
        <p:xfrm>
          <a:off x="7685975" y="2718861"/>
          <a:ext cx="97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2" name="Equation" r:id="rId20" imgW="977900" imgH="444500" progId="Equation.DSMT4">
                  <p:embed/>
                </p:oleObj>
              </mc:Choice>
              <mc:Fallback>
                <p:oleObj name="Equation" r:id="rId20" imgW="977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85975" y="2718861"/>
                        <a:ext cx="97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5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7" y="599683"/>
            <a:ext cx="8678752" cy="1719648"/>
          </a:xfrm>
        </p:spPr>
        <p:txBody>
          <a:bodyPr anchor="t">
            <a:noAutofit/>
          </a:bodyPr>
          <a:lstStyle/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(c)	Now show that the constant function           also satisfies the initial value problem given in part (b). Hence, this initial value problem does not have a unique solution.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619556"/>
              </p:ext>
            </p:extLst>
          </p:nvPr>
        </p:nvGraphicFramePr>
        <p:xfrm>
          <a:off x="6970224" y="762616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9" name="Equation" r:id="rId4" imgW="863600" imgH="419100" progId="Equation.DSMT4">
                  <p:embed/>
                </p:oleObj>
              </mc:Choice>
              <mc:Fallback>
                <p:oleObj name="Equation" r:id="rId4" imgW="863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0224" y="762616"/>
                        <a:ext cx="863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13078"/>
              </p:ext>
            </p:extLst>
          </p:nvPr>
        </p:nvGraphicFramePr>
        <p:xfrm>
          <a:off x="2440624" y="3326515"/>
          <a:ext cx="3530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0" name="Equation" r:id="rId6" imgW="3530600" imgH="533400" progId="Equation.DSMT4">
                  <p:embed/>
                </p:oleObj>
              </mc:Choice>
              <mc:Fallback>
                <p:oleObj name="Equation" r:id="rId6" imgW="3530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0624" y="3326515"/>
                        <a:ext cx="3530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93149"/>
              </p:ext>
            </p:extLst>
          </p:nvPr>
        </p:nvGraphicFramePr>
        <p:xfrm>
          <a:off x="2484438" y="4132263"/>
          <a:ext cx="2565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1" name="Equation" r:id="rId8" imgW="2565400" imgH="609600" progId="Equation.DSMT4">
                  <p:embed/>
                </p:oleObj>
              </mc:Choice>
              <mc:Fallback>
                <p:oleObj name="Equation" r:id="rId8" imgW="25654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4438" y="4132263"/>
                        <a:ext cx="2565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617276"/>
              </p:ext>
            </p:extLst>
          </p:nvPr>
        </p:nvGraphicFramePr>
        <p:xfrm>
          <a:off x="88200" y="79371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2" name="Equation" r:id="rId10" imgW="1981200" imgH="533400" progId="Equation.DSMT4">
                  <p:embed/>
                </p:oleObj>
              </mc:Choice>
              <mc:Fallback>
                <p:oleObj name="Equation" r:id="rId10" imgW="1981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200" y="79371"/>
                        <a:ext cx="1981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62343"/>
              </p:ext>
            </p:extLst>
          </p:nvPr>
        </p:nvGraphicFramePr>
        <p:xfrm>
          <a:off x="3665538" y="2687638"/>
          <a:ext cx="1384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3" name="Equation" r:id="rId12" imgW="1384300" imgH="508000" progId="Equation.DSMT4">
                  <p:embed/>
                </p:oleObj>
              </mc:Choice>
              <mc:Fallback>
                <p:oleObj name="Equation" r:id="rId12" imgW="1384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65538" y="2687638"/>
                        <a:ext cx="1384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5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77" y="599683"/>
            <a:ext cx="8678752" cy="1190511"/>
          </a:xfrm>
        </p:spPr>
        <p:txBody>
          <a:bodyPr anchor="t">
            <a:noAutofit/>
          </a:bodyPr>
          <a:lstStyle/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(d)	Finally, show that the conditions of the theorem are not satisfied.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19"/>
              </p:ext>
            </p:extLst>
          </p:nvPr>
        </p:nvGraphicFramePr>
        <p:xfrm>
          <a:off x="2008188" y="1736790"/>
          <a:ext cx="2400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Equation" r:id="rId4" imgW="2400300" imgH="1066800" progId="Equation.DSMT4">
                  <p:embed/>
                </p:oleObj>
              </mc:Choice>
              <mc:Fallback>
                <p:oleObj name="Equation" r:id="rId4" imgW="24003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8188" y="1736790"/>
                        <a:ext cx="2400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81954"/>
              </p:ext>
            </p:extLst>
          </p:nvPr>
        </p:nvGraphicFramePr>
        <p:xfrm>
          <a:off x="88200" y="79371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3" name="Equation" r:id="rId6" imgW="1981200" imgH="533400" progId="Equation.DSMT4">
                  <p:embed/>
                </p:oleObj>
              </mc:Choice>
              <mc:Fallback>
                <p:oleObj name="Equation" r:id="rId6" imgW="1981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00" y="79371"/>
                        <a:ext cx="1981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72991"/>
              </p:ext>
            </p:extLst>
          </p:nvPr>
        </p:nvGraphicFramePr>
        <p:xfrm>
          <a:off x="5981700" y="1735323"/>
          <a:ext cx="1193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4" name="Equation" r:id="rId8" imgW="1193800" imgH="1079500" progId="Equation.DSMT4">
                  <p:embed/>
                </p:oleObj>
              </mc:Choice>
              <mc:Fallback>
                <p:oleObj name="Equation" r:id="rId8" imgW="11938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1700" y="1735323"/>
                        <a:ext cx="1193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15091"/>
              </p:ext>
            </p:extLst>
          </p:nvPr>
        </p:nvGraphicFramePr>
        <p:xfrm>
          <a:off x="4477594" y="1738378"/>
          <a:ext cx="1333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Equation" r:id="rId10" imgW="1333500" imgH="990600" progId="Equation.DSMT4">
                  <p:embed/>
                </p:oleObj>
              </mc:Choice>
              <mc:Fallback>
                <p:oleObj name="Equation" r:id="rId10" imgW="1333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7594" y="1738378"/>
                        <a:ext cx="1333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38217" y="2861438"/>
            <a:ext cx="8866133" cy="2111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Since ∂</a:t>
            </a:r>
            <a:r>
              <a:rPr lang="en-US" sz="3200" i="1" dirty="0">
                <a:latin typeface="Times New Roman"/>
                <a:cs typeface="Times New Roman"/>
              </a:rPr>
              <a:t>f</a:t>
            </a:r>
            <a:r>
              <a:rPr lang="en-US" sz="3200" dirty="0">
                <a:latin typeface="Times New Roman"/>
                <a:cs typeface="Times New Roman"/>
              </a:rPr>
              <a:t>/∂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is not continuous when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= 0, there is no rectangle, containing the point (0,0), in which both, </a:t>
            </a:r>
            <a:r>
              <a:rPr lang="en-US" sz="3200" i="1" dirty="0">
                <a:latin typeface="Times New Roman"/>
                <a:cs typeface="Times New Roman"/>
              </a:rPr>
              <a:t>f</a:t>
            </a:r>
            <a:r>
              <a:rPr lang="en-US" sz="3200" dirty="0">
                <a:latin typeface="Times New Roman"/>
                <a:cs typeface="Times New Roman"/>
              </a:rPr>
              <a:t> and ∂</a:t>
            </a:r>
            <a:r>
              <a:rPr lang="en-US" sz="3200" i="1" dirty="0">
                <a:latin typeface="Times New Roman"/>
                <a:cs typeface="Times New Roman"/>
              </a:rPr>
              <a:t>f</a:t>
            </a:r>
            <a:r>
              <a:rPr lang="en-US" sz="3200" dirty="0">
                <a:latin typeface="Times New Roman"/>
                <a:cs typeface="Times New Roman"/>
              </a:rPr>
              <a:t>/∂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, are continuous. Therefore, the Theorem does not apply to this initial value problem. </a:t>
            </a:r>
          </a:p>
        </p:txBody>
      </p:sp>
    </p:spTree>
    <p:extLst>
      <p:ext uri="{BB962C8B-B14F-4D97-AF65-F5344CB8AC3E}">
        <p14:creationId xmlns:p14="http://schemas.microsoft.com/office/powerpoint/2010/main" val="29445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32547</TotalTime>
  <Words>149</Words>
  <Application>Microsoft Office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MS PGothic</vt:lpstr>
      <vt:lpstr>Calibri</vt:lpstr>
      <vt:lpstr>Arial</vt:lpstr>
      <vt:lpstr>Office Theme</vt:lpstr>
      <vt:lpstr>Equation</vt:lpstr>
      <vt:lpstr>Uniqueness Questions. We indicated that in applications most initial value problems will have a unique solution. In fact, the existence of unique solutions was so important that we stated an existence and uniqueness theorem. The method for separable equations can give us a solution, but it may not give us all the solutions. To illustrate this, consider the equation dy/dx = y1/3.</vt:lpstr>
      <vt:lpstr>PowerPoint Presentation</vt:lpstr>
      <vt:lpstr>(a) Use the method of separation of variables to</vt:lpstr>
      <vt:lpstr>(b) Show that the initial value problem dy/dx = y1/3 with y(0) = 0 is satisfied for C = 0 by                      for x ≥ 0.</vt:lpstr>
      <vt:lpstr>(c) Now show that the constant function           also satisfies the initial value problem given in part (b). Hence, this initial value problem does not have a unique solution. </vt:lpstr>
      <vt:lpstr>(d) Finally, show that the conditions of the theorem are not satisfied.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526</cp:revision>
  <dcterms:created xsi:type="dcterms:W3CDTF">2017-02-10T16:54:47Z</dcterms:created>
  <dcterms:modified xsi:type="dcterms:W3CDTF">2018-04-09T16:24:21Z</dcterms:modified>
</cp:coreProperties>
</file>