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62" r:id="rId2"/>
    <p:sldId id="317" r:id="rId3"/>
    <p:sldId id="327" r:id="rId4"/>
    <p:sldId id="331" r:id="rId5"/>
    <p:sldId id="329" r:id="rId6"/>
    <p:sldId id="330" r:id="rId7"/>
  </p:sldIdLst>
  <p:sldSz cx="9144000" cy="5143500" type="screen16x9"/>
  <p:notesSz cx="6858000" cy="9144000"/>
  <p:embeddedFontLst>
    <p:embeddedFont>
      <p:font typeface="MS PGothic" panose="020B0600070205080204" pitchFamily="34" charset="-128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0000"/>
    <a:srgbClr val="EF7373"/>
    <a:srgbClr val="FEF8E7"/>
    <a:srgbClr val="FEF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12" autoAdjust="0"/>
  </p:normalViewPr>
  <p:slideViewPr>
    <p:cSldViewPr snapToGrid="0" snapToObjects="1">
      <p:cViewPr varScale="1">
        <p:scale>
          <a:sx n="120" d="100"/>
          <a:sy n="120" d="100"/>
        </p:scale>
        <p:origin x="1344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5.emf"/><Relationship Id="rId7" Type="http://schemas.openxmlformats.org/officeDocument/2006/relationships/image" Target="../media/image18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6" Type="http://schemas.openxmlformats.org/officeDocument/2006/relationships/image" Target="../media/image17.emf"/><Relationship Id="rId5" Type="http://schemas.openxmlformats.org/officeDocument/2006/relationships/image" Target="../media/image14.emf"/><Relationship Id="rId10" Type="http://schemas.openxmlformats.org/officeDocument/2006/relationships/image" Target="../media/image21.emf"/><Relationship Id="rId4" Type="http://schemas.openxmlformats.org/officeDocument/2006/relationships/image" Target="../media/image16.emf"/><Relationship Id="rId9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17.emf"/><Relationship Id="rId1" Type="http://schemas.openxmlformats.org/officeDocument/2006/relationships/image" Target="../media/image22.emf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4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92763-597C-144A-97B7-E429E1110FA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3067C-F685-5842-80D8-1AE33169B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3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1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7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3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3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5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4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1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1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6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gray">
          <a:xfrm>
            <a:off x="0" y="4935537"/>
            <a:ext cx="9144000" cy="214312"/>
          </a:xfrm>
          <a:prstGeom prst="rect">
            <a:avLst/>
          </a:prstGeom>
          <a:solidFill>
            <a:srgbClr val="1C4A5E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b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8" name="Shape 40"/>
          <p:cNvPicPr preferRelativeResize="0"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9" y="4921088"/>
            <a:ext cx="722311" cy="21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0"/>
          <p:cNvSpPr txBox="1">
            <a:spLocks noChangeArrowheads="1"/>
          </p:cNvSpPr>
          <p:nvPr userDrawn="1"/>
        </p:nvSpPr>
        <p:spPr bwMode="auto">
          <a:xfrm>
            <a:off x="3105150" y="4925139"/>
            <a:ext cx="382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Copyright © 2018, 2012, 2008 Pearson Education, Inc. 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81100" y="4935537"/>
            <a:ext cx="16914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900" spc="205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ALWAYS LEARNING</a:t>
            </a:r>
            <a:endParaRPr lang="en-US" sz="900" b="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8"/>
          <p:cNvSpPr txBox="1">
            <a:spLocks noChangeArrowheads="1"/>
          </p:cNvSpPr>
          <p:nvPr userDrawn="1"/>
        </p:nvSpPr>
        <p:spPr bwMode="auto">
          <a:xfrm>
            <a:off x="7378700" y="4910182"/>
            <a:ext cx="1219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0" dirty="0">
                <a:solidFill>
                  <a:prstClr val="white"/>
                </a:solidFill>
                <a:ea typeface="MS PGothic" panose="020B0600070205080204" pitchFamily="34" charset="-128"/>
              </a:rPr>
              <a:t>Slide </a:t>
            </a:r>
            <a:fld id="{C1165AEB-7ABF-4805-BAD5-BFA81993408A}" type="slidenum">
              <a:rPr lang="en-US" altLang="en-US" sz="1000" b="0" smtClean="0">
                <a:solidFill>
                  <a:prstClr val="white"/>
                </a:solidFill>
                <a:ea typeface="MS PGothic" panose="020B0600070205080204" pitchFamily="34" charset="-128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b="0" dirty="0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546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e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2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e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4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5" Type="http://schemas.openxmlformats.org/officeDocument/2006/relationships/image" Target="../media/image13.e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0.emf"/><Relationship Id="rId14" Type="http://schemas.openxmlformats.org/officeDocument/2006/relationships/oleObject" Target="../embeddings/oleObject1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14.emf"/><Relationship Id="rId18" Type="http://schemas.openxmlformats.org/officeDocument/2006/relationships/oleObject" Target="../embeddings/oleObject21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20.emf"/><Relationship Id="rId7" Type="http://schemas.openxmlformats.org/officeDocument/2006/relationships/image" Target="../media/image10.e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18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6.emf"/><Relationship Id="rId5" Type="http://schemas.openxmlformats.org/officeDocument/2006/relationships/image" Target="../media/image9.emf"/><Relationship Id="rId15" Type="http://schemas.openxmlformats.org/officeDocument/2006/relationships/image" Target="../media/image17.emf"/><Relationship Id="rId23" Type="http://schemas.openxmlformats.org/officeDocument/2006/relationships/image" Target="../media/image21.emf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19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5.emf"/><Relationship Id="rId14" Type="http://schemas.openxmlformats.org/officeDocument/2006/relationships/oleObject" Target="../embeddings/oleObject19.bin"/><Relationship Id="rId22" Type="http://schemas.openxmlformats.org/officeDocument/2006/relationships/oleObject" Target="../embeddings/oleObject2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25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e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27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0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4.emf"/><Relationship Id="rId5" Type="http://schemas.openxmlformats.org/officeDocument/2006/relationships/image" Target="../media/image22.emf"/><Relationship Id="rId15" Type="http://schemas.openxmlformats.org/officeDocument/2006/relationships/image" Target="../media/image26.e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3.emf"/><Relationship Id="rId14" Type="http://schemas.openxmlformats.org/officeDocument/2006/relationships/oleObject" Target="../embeddings/oleObject2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1.emf"/><Relationship Id="rId5" Type="http://schemas.openxmlformats.org/officeDocument/2006/relationships/image" Target="../media/image28.e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399" y="84306"/>
            <a:ext cx="8295303" cy="687110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Consider the equation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373302"/>
              </p:ext>
            </p:extLst>
          </p:nvPr>
        </p:nvGraphicFramePr>
        <p:xfrm>
          <a:off x="2544763" y="710200"/>
          <a:ext cx="3848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" name="Equation" r:id="rId4" imgW="3848100" imgH="596900" progId="Equation.DSMT4">
                  <p:embed/>
                </p:oleObj>
              </mc:Choice>
              <mc:Fallback>
                <p:oleObj name="Equation" r:id="rId4" imgW="3848100" imgH="596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44763" y="710200"/>
                        <a:ext cx="38481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38287" y="1376603"/>
            <a:ext cx="8295303" cy="687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3088" indent="-573088" algn="l"/>
            <a:r>
              <a:rPr lang="en-US" sz="3200" dirty="0">
                <a:latin typeface="Times New Roman"/>
                <a:cs typeface="Times New Roman"/>
              </a:rPr>
              <a:t>(a)	Show that this equation is not exact.</a:t>
            </a:r>
          </a:p>
          <a:p>
            <a:pPr marL="573088" indent="-573088" algn="l">
              <a:buAutoNum type="alphaLcParenBoth" startAt="2"/>
            </a:pPr>
            <a:r>
              <a:rPr lang="en-US" sz="3200" dirty="0">
                <a:latin typeface="Times New Roman"/>
                <a:cs typeface="Times New Roman"/>
              </a:rPr>
              <a:t>Show that multiplying both sides of the equation by </a:t>
            </a:r>
            <a:r>
              <a:rPr lang="en-US" sz="3200" i="1" dirty="0">
                <a:latin typeface="Times New Roman"/>
                <a:cs typeface="Times New Roman"/>
              </a:rPr>
              <a:t>y</a:t>
            </a:r>
            <a:r>
              <a:rPr lang="en-US" sz="1000" i="1" dirty="0">
                <a:latin typeface="Times New Roman"/>
                <a:cs typeface="Times New Roman"/>
              </a:rPr>
              <a:t> </a:t>
            </a:r>
            <a:r>
              <a:rPr lang="en-US" sz="3200" baseline="30000" dirty="0">
                <a:latin typeface="Times New Roman"/>
                <a:cs typeface="Times New Roman"/>
              </a:rPr>
              <a:t>–2</a:t>
            </a:r>
            <a:r>
              <a:rPr lang="en-US" sz="3200" dirty="0">
                <a:latin typeface="Times New Roman"/>
                <a:cs typeface="Times New Roman"/>
              </a:rPr>
              <a:t> yields a new equation that is exact.</a:t>
            </a:r>
          </a:p>
          <a:p>
            <a:pPr marL="573088" indent="-573088" algn="l">
              <a:buAutoNum type="alphaLcParenBoth" startAt="2"/>
            </a:pPr>
            <a:r>
              <a:rPr lang="en-US" sz="3200" dirty="0">
                <a:latin typeface="Times New Roman"/>
                <a:cs typeface="Times New Roman"/>
              </a:rPr>
              <a:t>Use the solution of the resulting exact equation to solve the original equation.</a:t>
            </a:r>
          </a:p>
          <a:p>
            <a:pPr marL="573088" indent="-573088" algn="l">
              <a:buAutoNum type="alphaLcParenBoth" startAt="2"/>
            </a:pPr>
            <a:r>
              <a:rPr lang="en-US" sz="3200" dirty="0">
                <a:latin typeface="Times New Roman"/>
                <a:cs typeface="Times New Roman"/>
              </a:rPr>
              <a:t>Were any solutions lost in the process?</a:t>
            </a:r>
          </a:p>
        </p:txBody>
      </p:sp>
    </p:spTree>
    <p:extLst>
      <p:ext uri="{BB962C8B-B14F-4D97-AF65-F5344CB8AC3E}">
        <p14:creationId xmlns:p14="http://schemas.microsoft.com/office/powerpoint/2010/main" val="293212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446727"/>
              </p:ext>
            </p:extLst>
          </p:nvPr>
        </p:nvGraphicFramePr>
        <p:xfrm>
          <a:off x="2544763" y="196850"/>
          <a:ext cx="3848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81" name="Equation" r:id="rId4" imgW="3848100" imgH="596900" progId="Equation.DSMT4">
                  <p:embed/>
                </p:oleObj>
              </mc:Choice>
              <mc:Fallback>
                <p:oleObj name="Equation" r:id="rId4" imgW="3848100" imgH="596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44763" y="196850"/>
                        <a:ext cx="38481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448618"/>
              </p:ext>
            </p:extLst>
          </p:nvPr>
        </p:nvGraphicFramePr>
        <p:xfrm>
          <a:off x="865188" y="1476375"/>
          <a:ext cx="3086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82" name="Equation" r:id="rId6" imgW="3086100" imgH="571500" progId="Equation.DSMT4">
                  <p:embed/>
                </p:oleObj>
              </mc:Choice>
              <mc:Fallback>
                <p:oleObj name="Equation" r:id="rId6" imgW="30861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5188" y="1476375"/>
                        <a:ext cx="30861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925825"/>
              </p:ext>
            </p:extLst>
          </p:nvPr>
        </p:nvGraphicFramePr>
        <p:xfrm>
          <a:off x="4799013" y="1495425"/>
          <a:ext cx="2222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83" name="Equation" r:id="rId8" imgW="2222500" imgH="571500" progId="Equation.DSMT4">
                  <p:embed/>
                </p:oleObj>
              </mc:Choice>
              <mc:Fallback>
                <p:oleObj name="Equation" r:id="rId8" imgW="22225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99013" y="1495425"/>
                        <a:ext cx="22225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342031"/>
              </p:ext>
            </p:extLst>
          </p:nvPr>
        </p:nvGraphicFramePr>
        <p:xfrm>
          <a:off x="2544763" y="2691283"/>
          <a:ext cx="3098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84" name="Equation" r:id="rId10" imgW="3098800" imgH="596900" progId="Equation.DSMT4">
                  <p:embed/>
                </p:oleObj>
              </mc:Choice>
              <mc:Fallback>
                <p:oleObj name="Equation" r:id="rId10" imgW="3098800" imgH="596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44763" y="2691283"/>
                        <a:ext cx="30988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6678312" y="3100813"/>
            <a:ext cx="2357313" cy="687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Not Exact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5755506" y="2963335"/>
            <a:ext cx="922806" cy="452340"/>
          </a:xfrm>
          <a:prstGeom prst="straightConnector1">
            <a:avLst/>
          </a:prstGeom>
          <a:ln w="38100" cmpd="sng">
            <a:solidFill>
              <a:srgbClr val="E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239926" y="3407032"/>
            <a:ext cx="1438387" cy="380891"/>
          </a:xfrm>
          <a:prstGeom prst="straightConnector1">
            <a:avLst/>
          </a:prstGeom>
          <a:ln w="38100" cmpd="sng">
            <a:solidFill>
              <a:srgbClr val="E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040372"/>
              </p:ext>
            </p:extLst>
          </p:nvPr>
        </p:nvGraphicFramePr>
        <p:xfrm>
          <a:off x="2643188" y="3514725"/>
          <a:ext cx="24384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485" name="Equation" r:id="rId12" imgW="2438400" imgH="546100" progId="Equation.DSMT4">
                  <p:embed/>
                </p:oleObj>
              </mc:Choice>
              <mc:Fallback>
                <p:oleObj name="Equation" r:id="rId12" imgW="24384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43188" y="3514725"/>
                        <a:ext cx="24384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80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35076"/>
              </p:ext>
            </p:extLst>
          </p:nvPr>
        </p:nvGraphicFramePr>
        <p:xfrm>
          <a:off x="2210565" y="198299"/>
          <a:ext cx="3771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07" name="Equation" r:id="rId4" imgW="3771900" imgH="596900" progId="Equation.DSMT4">
                  <p:embed/>
                </p:oleObj>
              </mc:Choice>
              <mc:Fallback>
                <p:oleObj name="Equation" r:id="rId4" imgW="3771900" imgH="596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10565" y="198299"/>
                        <a:ext cx="37719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841183"/>
              </p:ext>
            </p:extLst>
          </p:nvPr>
        </p:nvGraphicFramePr>
        <p:xfrm>
          <a:off x="884238" y="2134448"/>
          <a:ext cx="3048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08" name="Equation" r:id="rId6" imgW="3048000" imgH="571500" progId="Equation.DSMT4">
                  <p:embed/>
                </p:oleObj>
              </mc:Choice>
              <mc:Fallback>
                <p:oleObj name="Equation" r:id="rId6" imgW="30480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84238" y="2134448"/>
                        <a:ext cx="30480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907861"/>
              </p:ext>
            </p:extLst>
          </p:nvPr>
        </p:nvGraphicFramePr>
        <p:xfrm>
          <a:off x="4545013" y="2153498"/>
          <a:ext cx="2730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09" name="Equation" r:id="rId8" imgW="2730500" imgH="571500" progId="Equation.DSMT4">
                  <p:embed/>
                </p:oleObj>
              </mc:Choice>
              <mc:Fallback>
                <p:oleObj name="Equation" r:id="rId8" imgW="27305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45013" y="2153498"/>
                        <a:ext cx="27305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311765"/>
              </p:ext>
            </p:extLst>
          </p:nvPr>
        </p:nvGraphicFramePr>
        <p:xfrm>
          <a:off x="2728913" y="2759294"/>
          <a:ext cx="27305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10" name="Equation" r:id="rId10" imgW="2730500" imgH="1079500" progId="Equation.DSMT4">
                  <p:embed/>
                </p:oleObj>
              </mc:Choice>
              <mc:Fallback>
                <p:oleObj name="Equation" r:id="rId10" imgW="2730500" imgH="1079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28913" y="2759294"/>
                        <a:ext cx="27305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6499571" y="3557182"/>
            <a:ext cx="2357313" cy="6871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Exact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5576765" y="3438555"/>
            <a:ext cx="922806" cy="452340"/>
          </a:xfrm>
          <a:prstGeom prst="straightConnector1">
            <a:avLst/>
          </a:prstGeom>
          <a:ln w="38100" cmpd="sng">
            <a:solidFill>
              <a:srgbClr val="E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576765" y="3882252"/>
            <a:ext cx="922808" cy="525264"/>
          </a:xfrm>
          <a:prstGeom prst="straightConnector1">
            <a:avLst/>
          </a:prstGeom>
          <a:ln w="38100" cmpd="sng">
            <a:solidFill>
              <a:srgbClr val="E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122299"/>
              </p:ext>
            </p:extLst>
          </p:nvPr>
        </p:nvGraphicFramePr>
        <p:xfrm>
          <a:off x="2795577" y="3825344"/>
          <a:ext cx="26416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11" name="Equation" r:id="rId12" imgW="2641600" imgH="1079500" progId="Equation.DSMT4">
                  <p:embed/>
                </p:oleObj>
              </mc:Choice>
              <mc:Fallback>
                <p:oleObj name="Equation" r:id="rId12" imgW="2641600" imgH="1079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795577" y="3825344"/>
                        <a:ext cx="26416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565357"/>
              </p:ext>
            </p:extLst>
          </p:nvPr>
        </p:nvGraphicFramePr>
        <p:xfrm>
          <a:off x="1592263" y="198299"/>
          <a:ext cx="5753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12" name="Equation" r:id="rId14" imgW="5753100" imgH="596900" progId="Equation.DSMT4">
                  <p:embed/>
                </p:oleObj>
              </mc:Choice>
              <mc:Fallback>
                <p:oleObj name="Equation" r:id="rId14" imgW="5753100" imgH="596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92263" y="198299"/>
                        <a:ext cx="57531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56760"/>
              </p:ext>
            </p:extLst>
          </p:nvPr>
        </p:nvGraphicFramePr>
        <p:xfrm>
          <a:off x="2678113" y="899620"/>
          <a:ext cx="3581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13" name="Equation" r:id="rId16" imgW="3581400" imgH="1117600" progId="Equation.DSMT4">
                  <p:embed/>
                </p:oleObj>
              </mc:Choice>
              <mc:Fallback>
                <p:oleObj name="Equation" r:id="rId16" imgW="3581400" imgH="1117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678113" y="899620"/>
                        <a:ext cx="35814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761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036002"/>
              </p:ext>
            </p:extLst>
          </p:nvPr>
        </p:nvGraphicFramePr>
        <p:xfrm>
          <a:off x="4835349" y="857925"/>
          <a:ext cx="3048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98" name="Equation" r:id="rId4" imgW="3048000" imgH="571500" progId="Equation.DSMT4">
                  <p:embed/>
                </p:oleObj>
              </mc:Choice>
              <mc:Fallback>
                <p:oleObj name="Equation" r:id="rId4" imgW="30480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35349" y="857925"/>
                        <a:ext cx="30480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827392"/>
              </p:ext>
            </p:extLst>
          </p:nvPr>
        </p:nvGraphicFramePr>
        <p:xfrm>
          <a:off x="4921309" y="1429425"/>
          <a:ext cx="2730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99" name="Equation" r:id="rId6" imgW="2730500" imgH="571500" progId="Equation.DSMT4">
                  <p:embed/>
                </p:oleObj>
              </mc:Choice>
              <mc:Fallback>
                <p:oleObj name="Equation" r:id="rId6" imgW="27305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21309" y="1429425"/>
                        <a:ext cx="27305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476182"/>
              </p:ext>
            </p:extLst>
          </p:nvPr>
        </p:nvGraphicFramePr>
        <p:xfrm>
          <a:off x="865119" y="2129805"/>
          <a:ext cx="37465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00" name="Equation" r:id="rId8" imgW="3746500" imgH="1066800" progId="Equation.DSMT4">
                  <p:embed/>
                </p:oleObj>
              </mc:Choice>
              <mc:Fallback>
                <p:oleObj name="Equation" r:id="rId8" imgW="3746500" imgH="1066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65119" y="2129805"/>
                        <a:ext cx="37465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633759"/>
              </p:ext>
            </p:extLst>
          </p:nvPr>
        </p:nvGraphicFramePr>
        <p:xfrm>
          <a:off x="4715777" y="2092177"/>
          <a:ext cx="24511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01" name="Equation" r:id="rId10" imgW="2451100" imgH="1104900" progId="Equation.DSMT4">
                  <p:embed/>
                </p:oleObj>
              </mc:Choice>
              <mc:Fallback>
                <p:oleObj name="Equation" r:id="rId10" imgW="2451100" imgH="1104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15777" y="2092177"/>
                        <a:ext cx="24511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660238"/>
              </p:ext>
            </p:extLst>
          </p:nvPr>
        </p:nvGraphicFramePr>
        <p:xfrm>
          <a:off x="350838" y="761391"/>
          <a:ext cx="3581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02" name="Equation" r:id="rId12" imgW="3581400" imgH="1117600" progId="Equation.DSMT4">
                  <p:embed/>
                </p:oleObj>
              </mc:Choice>
              <mc:Fallback>
                <p:oleObj name="Equation" r:id="rId12" imgW="3581400" imgH="1117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0838" y="761391"/>
                        <a:ext cx="35814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728944"/>
              </p:ext>
            </p:extLst>
          </p:nvPr>
        </p:nvGraphicFramePr>
        <p:xfrm>
          <a:off x="69497" y="56442"/>
          <a:ext cx="284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03" name="Equation" r:id="rId14" imgW="2844800" imgH="457200" progId="Equation.DSMT4">
                  <p:embed/>
                </p:oleObj>
              </mc:Choice>
              <mc:Fallback>
                <p:oleObj name="Equation" r:id="rId14" imgW="2844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9497" y="56442"/>
                        <a:ext cx="28448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066816" y="-28005"/>
            <a:ext cx="60771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Use the solution of the resulting exact equation to solve the original equation.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449159"/>
              </p:ext>
            </p:extLst>
          </p:nvPr>
        </p:nvGraphicFramePr>
        <p:xfrm>
          <a:off x="133179" y="3196605"/>
          <a:ext cx="38862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04" name="Equation" r:id="rId16" imgW="3886200" imgH="1104900" progId="Equation.DSMT4">
                  <p:embed/>
                </p:oleObj>
              </mc:Choice>
              <mc:Fallback>
                <p:oleObj name="Equation" r:id="rId16" imgW="3886200" imgH="1104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33179" y="3196605"/>
                        <a:ext cx="38862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357571"/>
              </p:ext>
            </p:extLst>
          </p:nvPr>
        </p:nvGraphicFramePr>
        <p:xfrm>
          <a:off x="4116056" y="3190255"/>
          <a:ext cx="22606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05" name="Equation" r:id="rId18" imgW="2260600" imgH="1117600" progId="Equation.DSMT4">
                  <p:embed/>
                </p:oleObj>
              </mc:Choice>
              <mc:Fallback>
                <p:oleObj name="Equation" r:id="rId18" imgW="2260600" imgH="1117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116056" y="3190255"/>
                        <a:ext cx="22606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876151"/>
              </p:ext>
            </p:extLst>
          </p:nvPr>
        </p:nvGraphicFramePr>
        <p:xfrm>
          <a:off x="6441797" y="3184409"/>
          <a:ext cx="26797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06" name="Equation" r:id="rId20" imgW="2679700" imgH="1117600" progId="Equation.DSMT4">
                  <p:embed/>
                </p:oleObj>
              </mc:Choice>
              <mc:Fallback>
                <p:oleObj name="Equation" r:id="rId20" imgW="2679700" imgH="1117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441797" y="3184409"/>
                        <a:ext cx="26797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91121"/>
              </p:ext>
            </p:extLst>
          </p:nvPr>
        </p:nvGraphicFramePr>
        <p:xfrm>
          <a:off x="5457586" y="4373704"/>
          <a:ext cx="1498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07" name="Equation" r:id="rId22" imgW="1498600" imgH="533400" progId="Equation.DSMT4">
                  <p:embed/>
                </p:oleObj>
              </mc:Choice>
              <mc:Fallback>
                <p:oleObj name="Equation" r:id="rId22" imgW="14986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457586" y="4373704"/>
                        <a:ext cx="14986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flipH="1">
            <a:off x="4988110" y="2823590"/>
            <a:ext cx="327075" cy="0"/>
          </a:xfrm>
          <a:prstGeom prst="straightConnector1">
            <a:avLst/>
          </a:prstGeom>
          <a:ln w="38100" cmpd="sng">
            <a:solidFill>
              <a:srgbClr val="E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914299" y="2814940"/>
            <a:ext cx="274812" cy="0"/>
          </a:xfrm>
          <a:prstGeom prst="straightConnector1">
            <a:avLst/>
          </a:prstGeom>
          <a:ln w="38100" cmpd="sng">
            <a:solidFill>
              <a:srgbClr val="E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457586" y="3222398"/>
            <a:ext cx="647821" cy="14892"/>
          </a:xfrm>
          <a:prstGeom prst="straightConnector1">
            <a:avLst/>
          </a:prstGeom>
          <a:ln w="38100" cmpd="sng">
            <a:solidFill>
              <a:srgbClr val="E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471333" y="3222398"/>
            <a:ext cx="548047" cy="9046"/>
          </a:xfrm>
          <a:prstGeom prst="straightConnector1">
            <a:avLst/>
          </a:prstGeom>
          <a:ln w="38100" cmpd="sng">
            <a:solidFill>
              <a:srgbClr val="E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307029" y="2947761"/>
            <a:ext cx="859848" cy="0"/>
          </a:xfrm>
          <a:prstGeom prst="straightConnector1">
            <a:avLst/>
          </a:prstGeom>
          <a:ln w="38100" cmpd="sng">
            <a:solidFill>
              <a:srgbClr val="E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699280" y="4012680"/>
            <a:ext cx="257461" cy="0"/>
          </a:xfrm>
          <a:prstGeom prst="straightConnector1">
            <a:avLst/>
          </a:prstGeom>
          <a:ln w="38100" cmpd="sng">
            <a:solidFill>
              <a:srgbClr val="E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4511438" y="4330734"/>
            <a:ext cx="647821" cy="14892"/>
          </a:xfrm>
          <a:prstGeom prst="straightConnector1">
            <a:avLst/>
          </a:prstGeom>
          <a:ln w="38100" cmpd="sng">
            <a:solidFill>
              <a:srgbClr val="E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2201275" y="4330734"/>
            <a:ext cx="548047" cy="9046"/>
          </a:xfrm>
          <a:prstGeom prst="straightConnector1">
            <a:avLst/>
          </a:prstGeom>
          <a:ln w="38100" cmpd="sng">
            <a:solidFill>
              <a:srgbClr val="E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5457587" y="4044966"/>
            <a:ext cx="919070" cy="0"/>
          </a:xfrm>
          <a:prstGeom prst="straightConnector1">
            <a:avLst/>
          </a:prstGeom>
          <a:ln w="38100" cmpd="sng">
            <a:solidFill>
              <a:srgbClr val="E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2991556" y="4030074"/>
            <a:ext cx="849027" cy="14892"/>
          </a:xfrm>
          <a:prstGeom prst="straightConnector1">
            <a:avLst/>
          </a:prstGeom>
          <a:ln w="38100" cmpd="sng">
            <a:solidFill>
              <a:srgbClr val="E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374446" y="3196605"/>
            <a:ext cx="2067351" cy="1134129"/>
          </a:xfrm>
          <a:prstGeom prst="rect">
            <a:avLst/>
          </a:prstGeom>
          <a:noFill/>
          <a:ln w="38100" cmpd="sng">
            <a:solidFill>
              <a:srgbClr val="E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295805" y="3184410"/>
            <a:ext cx="829381" cy="1180882"/>
          </a:xfrm>
          <a:prstGeom prst="rect">
            <a:avLst/>
          </a:prstGeom>
          <a:noFill/>
          <a:ln w="38100" cmpd="sng">
            <a:solidFill>
              <a:srgbClr val="E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7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8" grpId="0" animBg="1"/>
      <p:bldP spid="2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198766"/>
              </p:ext>
            </p:extLst>
          </p:nvPr>
        </p:nvGraphicFramePr>
        <p:xfrm>
          <a:off x="371915" y="1025525"/>
          <a:ext cx="37465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64" name="Equation" r:id="rId4" imgW="3746500" imgH="1104900" progId="Equation.DSMT4">
                  <p:embed/>
                </p:oleObj>
              </mc:Choice>
              <mc:Fallback>
                <p:oleObj name="Equation" r:id="rId4" imgW="3746500" imgH="1104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1915" y="1025525"/>
                        <a:ext cx="37465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159079"/>
              </p:ext>
            </p:extLst>
          </p:nvPr>
        </p:nvGraphicFramePr>
        <p:xfrm>
          <a:off x="69497" y="56442"/>
          <a:ext cx="284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65" name="Equation" r:id="rId6" imgW="2844800" imgH="457200" progId="Equation.DSMT4">
                  <p:embed/>
                </p:oleObj>
              </mc:Choice>
              <mc:Fallback>
                <p:oleObj name="Equation" r:id="rId6" imgW="2844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497" y="56442"/>
                        <a:ext cx="28448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066816" y="-28005"/>
            <a:ext cx="60771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Use the solution of the resulting exact equation to solve the original equation.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937815"/>
              </p:ext>
            </p:extLst>
          </p:nvPr>
        </p:nvGraphicFramePr>
        <p:xfrm>
          <a:off x="4652552" y="1315293"/>
          <a:ext cx="2679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66" name="Equation" r:id="rId8" imgW="2679700" imgH="533400" progId="Equation.DSMT4">
                  <p:embed/>
                </p:oleObj>
              </mc:Choice>
              <mc:Fallback>
                <p:oleObj name="Equation" r:id="rId8" imgW="26797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52552" y="1315293"/>
                        <a:ext cx="26797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902162"/>
              </p:ext>
            </p:extLst>
          </p:nvPr>
        </p:nvGraphicFramePr>
        <p:xfrm>
          <a:off x="7568965" y="1315293"/>
          <a:ext cx="1409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67" name="Equation" r:id="rId10" imgW="1409700" imgH="533400" progId="Equation.DSMT4">
                  <p:embed/>
                </p:oleObj>
              </mc:Choice>
              <mc:Fallback>
                <p:oleObj name="Equation" r:id="rId10" imgW="14097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568965" y="1315293"/>
                        <a:ext cx="14097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341376"/>
              </p:ext>
            </p:extLst>
          </p:nvPr>
        </p:nvGraphicFramePr>
        <p:xfrm>
          <a:off x="3066816" y="1892607"/>
          <a:ext cx="26162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68" name="Equation" r:id="rId12" imgW="2616200" imgH="1104900" progId="Equation.DSMT4">
                  <p:embed/>
                </p:oleObj>
              </mc:Choice>
              <mc:Fallback>
                <p:oleObj name="Equation" r:id="rId12" imgW="2616200" imgH="1104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066816" y="1892607"/>
                        <a:ext cx="26162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32999"/>
              </p:ext>
            </p:extLst>
          </p:nvPr>
        </p:nvGraphicFramePr>
        <p:xfrm>
          <a:off x="3274262" y="2939568"/>
          <a:ext cx="16891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69" name="Equation" r:id="rId14" imgW="1689100" imgH="1104900" progId="Equation.DSMT4">
                  <p:embed/>
                </p:oleObj>
              </mc:Choice>
              <mc:Fallback>
                <p:oleObj name="Equation" r:id="rId14" imgW="1689100" imgH="1104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274262" y="2939568"/>
                        <a:ext cx="16891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272281"/>
              </p:ext>
            </p:extLst>
          </p:nvPr>
        </p:nvGraphicFramePr>
        <p:xfrm>
          <a:off x="4005241" y="3855232"/>
          <a:ext cx="15494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70" name="Equation" r:id="rId16" imgW="1549400" imgH="1028700" progId="Equation.DSMT4">
                  <p:embed/>
                </p:oleObj>
              </mc:Choice>
              <mc:Fallback>
                <p:oleObj name="Equation" r:id="rId16" imgW="1549400" imgH="1028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005241" y="3855232"/>
                        <a:ext cx="15494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016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470980"/>
              </p:ext>
            </p:extLst>
          </p:nvPr>
        </p:nvGraphicFramePr>
        <p:xfrm>
          <a:off x="3492618" y="1510051"/>
          <a:ext cx="15494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95" name="Equation" r:id="rId4" imgW="1549400" imgH="1028700" progId="Equation.DSMT4">
                  <p:embed/>
                </p:oleObj>
              </mc:Choice>
              <mc:Fallback>
                <p:oleObj name="Equation" r:id="rId4" imgW="1549400" imgH="1028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92618" y="1510051"/>
                        <a:ext cx="15494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484513"/>
              </p:ext>
            </p:extLst>
          </p:nvPr>
        </p:nvGraphicFramePr>
        <p:xfrm>
          <a:off x="67265" y="62561"/>
          <a:ext cx="3771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96" name="Equation" r:id="rId6" imgW="3771900" imgH="596900" progId="Equation.DSMT4">
                  <p:embed/>
                </p:oleObj>
              </mc:Choice>
              <mc:Fallback>
                <p:oleObj name="Equation" r:id="rId6" imgW="3771900" imgH="596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265" y="62561"/>
                        <a:ext cx="37719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226605" y="842346"/>
            <a:ext cx="705555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/>
                <a:cs typeface="Times New Roman"/>
              </a:rPr>
              <a:t>Were any solutions lost in the process?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446003"/>
              </p:ext>
            </p:extLst>
          </p:nvPr>
        </p:nvGraphicFramePr>
        <p:xfrm>
          <a:off x="1327680" y="2887705"/>
          <a:ext cx="5753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97" name="Equation" r:id="rId8" imgW="5753100" imgH="596900" progId="Equation.DSMT4">
                  <p:embed/>
                </p:oleObj>
              </mc:Choice>
              <mc:Fallback>
                <p:oleObj name="Equation" r:id="rId8" imgW="5753100" imgH="596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27680" y="2887705"/>
                        <a:ext cx="57531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095752"/>
              </p:ext>
            </p:extLst>
          </p:nvPr>
        </p:nvGraphicFramePr>
        <p:xfrm>
          <a:off x="4754383" y="4071229"/>
          <a:ext cx="914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98" name="Equation" r:id="rId10" imgW="914400" imgH="419100" progId="Equation.DSMT4">
                  <p:embed/>
                </p:oleObj>
              </mc:Choice>
              <mc:Fallback>
                <p:oleObj name="Equation" r:id="rId10" imgW="9144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54383" y="4071229"/>
                        <a:ext cx="9144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327681" y="3914330"/>
            <a:ext cx="3978098" cy="687110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We lost the solution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7266" y="675175"/>
            <a:ext cx="3893253" cy="0"/>
          </a:xfrm>
          <a:prstGeom prst="straightConnector1">
            <a:avLst/>
          </a:prstGeom>
          <a:ln w="38100" cmpd="sng">
            <a:solidFill>
              <a:srgbClr val="EF0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67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27830</TotalTime>
  <Words>55</Words>
  <Application>Microsoft Office PowerPoint</Application>
  <PresentationFormat>On-screen Show (16:9)</PresentationFormat>
  <Paragraphs>17</Paragraphs>
  <Slides>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Times New Roman</vt:lpstr>
      <vt:lpstr>MS PGothic</vt:lpstr>
      <vt:lpstr>Calibri</vt:lpstr>
      <vt:lpstr>Arial</vt:lpstr>
      <vt:lpstr>Office Theme</vt:lpstr>
      <vt:lpstr>Equation</vt:lpstr>
      <vt:lpstr>Consider the equation</vt:lpstr>
      <vt:lpstr>PowerPoint Presentation</vt:lpstr>
      <vt:lpstr>PowerPoint Presentation</vt:lpstr>
      <vt:lpstr>PowerPoint Presentation</vt:lpstr>
      <vt:lpstr>PowerPoint Presentation</vt:lpstr>
      <vt:lpstr>We lost the solution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Determine whether the given relation is an implicit solution to the given differential equation. Assume that the relationship does define y implicitly as a function of x and use implicit differentiation.</dc:title>
  <dc:creator>Tom Atwater</dc:creator>
  <cp:lastModifiedBy>Krebs, Jonathan</cp:lastModifiedBy>
  <cp:revision>338</cp:revision>
  <dcterms:created xsi:type="dcterms:W3CDTF">2017-02-10T16:54:47Z</dcterms:created>
  <dcterms:modified xsi:type="dcterms:W3CDTF">2018-04-09T16:27:03Z</dcterms:modified>
</cp:coreProperties>
</file>