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312" r:id="rId3"/>
  </p:sldIdLst>
  <p:sldSz cx="9144000" cy="5143500" type="screen16x9"/>
  <p:notesSz cx="6858000" cy="9144000"/>
  <p:embeddedFontLst>
    <p:embeddedFont>
      <p:font typeface="MS PGothic" panose="020B0600070205080204" pitchFamily="34" charset="-128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3C7"/>
    <a:srgbClr val="EF0000"/>
    <a:srgbClr val="FEF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2" autoAdjust="0"/>
  </p:normalViewPr>
  <p:slideViewPr>
    <p:cSldViewPr snapToGrid="0" snapToObjects="1">
      <p:cViewPr varScale="1">
        <p:scale>
          <a:sx n="120" d="100"/>
          <a:sy n="120" d="100"/>
        </p:scale>
        <p:origin x="134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92763-597C-144A-97B7-E429E1110FA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067C-F685-5842-80D8-1AE33169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4935537"/>
            <a:ext cx="9144000" cy="214312"/>
          </a:xfrm>
          <a:prstGeom prst="rect">
            <a:avLst/>
          </a:prstGeom>
          <a:solidFill>
            <a:srgbClr val="1C4A5E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pic>
        <p:nvPicPr>
          <p:cNvPr id="8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" y="4921088"/>
            <a:ext cx="722311" cy="21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0"/>
          <p:cNvSpPr txBox="1">
            <a:spLocks noChangeArrowheads="1"/>
          </p:cNvSpPr>
          <p:nvPr userDrawn="1"/>
        </p:nvSpPr>
        <p:spPr bwMode="auto">
          <a:xfrm>
            <a:off x="3105150" y="4925139"/>
            <a:ext cx="38227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Copyright © 2018, 2012, 2008 Pearson Education, Inc. 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181100" y="4935537"/>
            <a:ext cx="16914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900" spc="205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ALWAYS LEARNING</a:t>
            </a:r>
            <a:endParaRPr lang="en-US" sz="900" b="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7378700" y="4910182"/>
            <a:ext cx="1219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prstClr val="white"/>
                </a:solidFill>
                <a:ea typeface="MS PGothic" panose="020B0600070205080204" pitchFamily="34" charset="-128"/>
              </a:rPr>
              <a:t>Slide </a:t>
            </a:r>
            <a:fld id="{C1165AEB-7ABF-4805-BAD5-BFA81993408A}" type="slidenum">
              <a:rPr lang="en-US" altLang="en-US" sz="1000" b="0" smtClean="0">
                <a:solidFill>
                  <a:prstClr val="white"/>
                </a:solidFill>
                <a:ea typeface="MS PGothic" panose="020B0600070205080204" pitchFamily="34" charset="-128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0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46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844" y="279701"/>
            <a:ext cx="7642000" cy="815185"/>
          </a:xfrm>
        </p:spPr>
        <p:txBody>
          <a:bodyPr anchor="t">
            <a:noAutofit/>
          </a:bodyPr>
          <a:lstStyle/>
          <a:p>
            <a:pPr algn="l"/>
            <a:r>
              <a:rPr lang="en-US" sz="3200" dirty="0">
                <a:latin typeface="Times New Roman"/>
                <a:cs typeface="Times New Roman"/>
              </a:rPr>
              <a:t>Find a general solution to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282886"/>
              </p:ext>
            </p:extLst>
          </p:nvPr>
        </p:nvGraphicFramePr>
        <p:xfrm>
          <a:off x="2250243" y="993775"/>
          <a:ext cx="45593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7" name="Equation" r:id="rId4" imgW="4559300" imgH="990600" progId="Equation.DSMT4">
                  <p:embed/>
                </p:oleObj>
              </mc:Choice>
              <mc:Fallback>
                <p:oleObj name="Equation" r:id="rId4" imgW="4559300" imgH="990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0243" y="993775"/>
                        <a:ext cx="45593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59843" y="2104998"/>
            <a:ext cx="7953535" cy="13021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latin typeface="Times New Roman"/>
                <a:cs typeface="Times New Roman"/>
              </a:rPr>
              <a:t>by using some numerical procedure to approximate the roots of the auxiliary equation.</a:t>
            </a:r>
          </a:p>
        </p:txBody>
      </p:sp>
    </p:spTree>
    <p:extLst>
      <p:ext uri="{BB962C8B-B14F-4D97-AF65-F5344CB8AC3E}">
        <p14:creationId xmlns:p14="http://schemas.microsoft.com/office/powerpoint/2010/main" val="29321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41389"/>
              </p:ext>
            </p:extLst>
          </p:nvPr>
        </p:nvGraphicFramePr>
        <p:xfrm>
          <a:off x="86862" y="82877"/>
          <a:ext cx="45593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Equation" r:id="rId4" imgW="4559300" imgH="990600" progId="Equation.DSMT4">
                  <p:embed/>
                </p:oleObj>
              </mc:Choice>
              <mc:Fallback>
                <p:oleObj name="Equation" r:id="rId4" imgW="4559300" imgH="990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862" y="82877"/>
                        <a:ext cx="45593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648421"/>
              </p:ext>
            </p:extLst>
          </p:nvPr>
        </p:nvGraphicFramePr>
        <p:xfrm>
          <a:off x="2638467" y="2098447"/>
          <a:ext cx="3822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Equation" r:id="rId6" imgW="3822700" imgH="990600" progId="Equation.DSMT4">
                  <p:embed/>
                </p:oleObj>
              </mc:Choice>
              <mc:Fallback>
                <p:oleObj name="Equation" r:id="rId6" imgW="3822700" imgH="990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38467" y="2098447"/>
                        <a:ext cx="38227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24518"/>
              </p:ext>
            </p:extLst>
          </p:nvPr>
        </p:nvGraphicFramePr>
        <p:xfrm>
          <a:off x="509041" y="3348038"/>
          <a:ext cx="79248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7" name="Equation" r:id="rId8" imgW="7924800" imgH="546100" progId="Equation.DSMT4">
                  <p:embed/>
                </p:oleObj>
              </mc:Choice>
              <mc:Fallback>
                <p:oleObj name="Equation" r:id="rId8" imgW="7924800" imgH="546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9041" y="3348038"/>
                        <a:ext cx="79248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379696"/>
              </p:ext>
            </p:extLst>
          </p:nvPr>
        </p:nvGraphicFramePr>
        <p:xfrm>
          <a:off x="896938" y="4167188"/>
          <a:ext cx="7112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8" name="Equation" r:id="rId10" imgW="7112000" imgH="584200" progId="Equation.DSMT4">
                  <p:embed/>
                </p:oleObj>
              </mc:Choice>
              <mc:Fallback>
                <p:oleObj name="Equation" r:id="rId10" imgW="7112000" imgH="5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96938" y="4167188"/>
                        <a:ext cx="71120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014370"/>
              </p:ext>
            </p:extLst>
          </p:nvPr>
        </p:nvGraphicFramePr>
        <p:xfrm>
          <a:off x="4064000" y="1344613"/>
          <a:ext cx="1041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9" name="Equation" r:id="rId12" imgW="1041400" imgH="533400" progId="Equation.DSMT4">
                  <p:embed/>
                </p:oleObj>
              </mc:Choice>
              <mc:Fallback>
                <p:oleObj name="Equation" r:id="rId12" imgW="1041400" imgH="533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64000" y="1344613"/>
                        <a:ext cx="1041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48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28625</TotalTime>
  <Words>21</Words>
  <Application>Microsoft Office PowerPoint</Application>
  <PresentationFormat>On-screen Show (16:9)</PresentationFormat>
  <Paragraphs>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MS PGothic</vt:lpstr>
      <vt:lpstr>Calibri</vt:lpstr>
      <vt:lpstr>Arial</vt:lpstr>
      <vt:lpstr>Office Theme</vt:lpstr>
      <vt:lpstr>Equation</vt:lpstr>
      <vt:lpstr>Find a general solution to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 whether the given relation is an implicit solution to the given differential equation. Assume that the relationship does define y implicitly as a function of x and use implicit differentiation.</dc:title>
  <dc:creator>Tom Atwater</dc:creator>
  <cp:lastModifiedBy>Krebs, Jonathan</cp:lastModifiedBy>
  <cp:revision>306</cp:revision>
  <dcterms:created xsi:type="dcterms:W3CDTF">2017-02-10T16:54:47Z</dcterms:created>
  <dcterms:modified xsi:type="dcterms:W3CDTF">2018-04-09T17:02:43Z</dcterms:modified>
</cp:coreProperties>
</file>