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6"/>
  </p:notesMasterIdLst>
  <p:sldIdLst>
    <p:sldId id="262" r:id="rId2"/>
    <p:sldId id="313" r:id="rId3"/>
    <p:sldId id="315" r:id="rId4"/>
    <p:sldId id="314" r:id="rId5"/>
  </p:sldIdLst>
  <p:sldSz cx="9144000" cy="5143500" type="screen16x9"/>
  <p:notesSz cx="6858000" cy="9144000"/>
  <p:embeddedFontLst>
    <p:embeddedFont>
      <p:font typeface="MS PGothic" panose="020B0600070205080204" pitchFamily="34" charset="-128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3C7"/>
    <a:srgbClr val="EF0000"/>
    <a:srgbClr val="FEF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12" autoAdjust="0"/>
  </p:normalViewPr>
  <p:slideViewPr>
    <p:cSldViewPr snapToGrid="0" snapToObjects="1">
      <p:cViewPr varScale="1">
        <p:scale>
          <a:sx n="120" d="100"/>
          <a:sy n="120" d="100"/>
        </p:scale>
        <p:origin x="1344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0.emf"/><Relationship Id="rId7" Type="http://schemas.openxmlformats.org/officeDocument/2006/relationships/image" Target="../media/image13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7.emf"/><Relationship Id="rId9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8.emf"/><Relationship Id="rId6" Type="http://schemas.openxmlformats.org/officeDocument/2006/relationships/image" Target="../media/image19.emf"/><Relationship Id="rId5" Type="http://schemas.openxmlformats.org/officeDocument/2006/relationships/image" Target="../media/image15.emf"/><Relationship Id="rId4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7.emf"/><Relationship Id="rId1" Type="http://schemas.openxmlformats.org/officeDocument/2006/relationships/image" Target="../media/image8.emf"/><Relationship Id="rId5" Type="http://schemas.openxmlformats.org/officeDocument/2006/relationships/image" Target="../media/image20.emf"/><Relationship Id="rId4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92763-597C-144A-97B7-E429E1110FAA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3067C-F685-5842-80D8-1AE33169B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3067C-F685-5842-80D8-1AE33169BD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02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3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1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7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3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3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5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4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1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1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86DB24F-AC39-2744-B386-7B360E8D5765}" type="datetimeFigureOut">
              <a:rPr lang="en-US" smtClean="0"/>
              <a:t>4/9/2018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B49FBCA-C5C7-324C-8C8A-90EF4CC32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6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gray">
          <a:xfrm>
            <a:off x="0" y="4935537"/>
            <a:ext cx="9144000" cy="214312"/>
          </a:xfrm>
          <a:prstGeom prst="rect">
            <a:avLst/>
          </a:prstGeom>
          <a:solidFill>
            <a:srgbClr val="1C4A5E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b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8" name="Shape 40"/>
          <p:cNvPicPr preferRelativeResize="0"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9" y="4921088"/>
            <a:ext cx="722311" cy="21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0"/>
          <p:cNvSpPr txBox="1">
            <a:spLocks noChangeArrowheads="1"/>
          </p:cNvSpPr>
          <p:nvPr userDrawn="1"/>
        </p:nvSpPr>
        <p:spPr bwMode="auto">
          <a:xfrm>
            <a:off x="3105150" y="4925139"/>
            <a:ext cx="382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Copyright © 2018, 2012, 2008 Pearson Education, Inc. 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81100" y="4935537"/>
            <a:ext cx="16914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900" spc="205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ALWAYS LEARNING</a:t>
            </a:r>
            <a:endParaRPr lang="en-US" sz="900" b="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8"/>
          <p:cNvSpPr txBox="1">
            <a:spLocks noChangeArrowheads="1"/>
          </p:cNvSpPr>
          <p:nvPr userDrawn="1"/>
        </p:nvSpPr>
        <p:spPr bwMode="auto">
          <a:xfrm>
            <a:off x="7378700" y="4910182"/>
            <a:ext cx="1219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0" dirty="0">
                <a:solidFill>
                  <a:prstClr val="white"/>
                </a:solidFill>
                <a:ea typeface="MS PGothic" panose="020B0600070205080204" pitchFamily="34" charset="-128"/>
              </a:rPr>
              <a:t>Slide </a:t>
            </a:r>
            <a:fld id="{C1165AEB-7ABF-4805-BAD5-BFA81993408A}" type="slidenum">
              <a:rPr lang="en-US" altLang="en-US" sz="1000" b="0" smtClean="0">
                <a:solidFill>
                  <a:prstClr val="white"/>
                </a:solidFill>
                <a:ea typeface="MS PGothic" panose="020B0600070205080204" pitchFamily="34" charset="-128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b="0" dirty="0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546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emf"/><Relationship Id="rId1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1.emf"/><Relationship Id="rId18" Type="http://schemas.openxmlformats.org/officeDocument/2006/relationships/oleObject" Target="../embeddings/oleObject14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5.emf"/><Relationship Id="rId7" Type="http://schemas.openxmlformats.org/officeDocument/2006/relationships/image" Target="../media/image9.e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3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5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7.emf"/><Relationship Id="rId5" Type="http://schemas.openxmlformats.org/officeDocument/2006/relationships/image" Target="../media/image8.emf"/><Relationship Id="rId15" Type="http://schemas.openxmlformats.org/officeDocument/2006/relationships/image" Target="../media/image12.e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14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0.emf"/><Relationship Id="rId14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15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e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18.emf"/><Relationship Id="rId5" Type="http://schemas.openxmlformats.org/officeDocument/2006/relationships/image" Target="../media/image8.emf"/><Relationship Id="rId15" Type="http://schemas.openxmlformats.org/officeDocument/2006/relationships/image" Target="../media/image19.e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7.emf"/><Relationship Id="rId14" Type="http://schemas.openxmlformats.org/officeDocument/2006/relationships/oleObject" Target="../embeddings/oleObject2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20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emf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7.emf"/><Relationship Id="rId5" Type="http://schemas.openxmlformats.org/officeDocument/2006/relationships/image" Target="../media/image8.e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843" y="279701"/>
            <a:ext cx="8373949" cy="1147954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Use the annihilator method to determine the form of a particular solution for the given equation.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934907"/>
              </p:ext>
            </p:extLst>
          </p:nvPr>
        </p:nvGraphicFramePr>
        <p:xfrm>
          <a:off x="2325688" y="1563359"/>
          <a:ext cx="4406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8" name="Equation" r:id="rId4" imgW="4406900" imgH="533400" progId="Equation.DSMT4">
                  <p:embed/>
                </p:oleObj>
              </mc:Choice>
              <mc:Fallback>
                <p:oleObj name="Equation" r:id="rId4" imgW="44069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25688" y="1563359"/>
                        <a:ext cx="44069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251305"/>
              </p:ext>
            </p:extLst>
          </p:nvPr>
        </p:nvGraphicFramePr>
        <p:xfrm>
          <a:off x="559843" y="2384096"/>
          <a:ext cx="5168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9" name="Equation" r:id="rId6" imgW="5168900" imgH="596900" progId="Equation.DSMT4">
                  <p:embed/>
                </p:oleObj>
              </mc:Choice>
              <mc:Fallback>
                <p:oleObj name="Equation" r:id="rId6" imgW="5168900" imgH="596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9843" y="2384096"/>
                        <a:ext cx="51689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953371"/>
              </p:ext>
            </p:extLst>
          </p:nvPr>
        </p:nvGraphicFramePr>
        <p:xfrm>
          <a:off x="5802039" y="2311947"/>
          <a:ext cx="29591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80" name="Equation" r:id="rId8" imgW="2959100" imgH="749300" progId="Equation.DSMT4">
                  <p:embed/>
                </p:oleObj>
              </mc:Choice>
              <mc:Fallback>
                <p:oleObj name="Equation" r:id="rId8" imgW="2959100" imgH="749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02039" y="2311947"/>
                        <a:ext cx="29591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620467"/>
              </p:ext>
            </p:extLst>
          </p:nvPr>
        </p:nvGraphicFramePr>
        <p:xfrm>
          <a:off x="1916113" y="3263900"/>
          <a:ext cx="2171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81" name="Equation" r:id="rId10" imgW="2171700" imgH="647700" progId="Equation.DSMT4">
                  <p:embed/>
                </p:oleObj>
              </mc:Choice>
              <mc:Fallback>
                <p:oleObj name="Equation" r:id="rId10" imgW="2171700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16113" y="3263900"/>
                        <a:ext cx="21717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073560"/>
              </p:ext>
            </p:extLst>
          </p:nvPr>
        </p:nvGraphicFramePr>
        <p:xfrm>
          <a:off x="5757863" y="3422650"/>
          <a:ext cx="1422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82" name="Equation" r:id="rId12" imgW="1422400" imgH="330200" progId="Equation.DSMT4">
                  <p:embed/>
                </p:oleObj>
              </mc:Choice>
              <mc:Fallback>
                <p:oleObj name="Equation" r:id="rId12" imgW="14224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757863" y="3422650"/>
                        <a:ext cx="14224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409012"/>
              </p:ext>
            </p:extLst>
          </p:nvPr>
        </p:nvGraphicFramePr>
        <p:xfrm>
          <a:off x="2206625" y="4165600"/>
          <a:ext cx="47879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83" name="Equation" r:id="rId14" imgW="4787900" imgH="584200" progId="Equation.DSMT4">
                  <p:embed/>
                </p:oleObj>
              </mc:Choice>
              <mc:Fallback>
                <p:oleObj name="Equation" r:id="rId14" imgW="47879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206625" y="4165600"/>
                        <a:ext cx="47879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21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8277" y="2180252"/>
            <a:ext cx="2049334" cy="601486"/>
          </a:xfrm>
        </p:spPr>
        <p:txBody>
          <a:bodyPr anchor="t">
            <a:noAutofit/>
          </a:bodyPr>
          <a:lstStyle/>
          <a:p>
            <a:pPr algn="l"/>
            <a:r>
              <a:rPr lang="en-US" sz="3200" dirty="0">
                <a:latin typeface="Times New Roman"/>
                <a:cs typeface="Times New Roman"/>
              </a:rPr>
              <a:t>annihilates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319722"/>
              </p:ext>
            </p:extLst>
          </p:nvPr>
        </p:nvGraphicFramePr>
        <p:xfrm>
          <a:off x="78458" y="77751"/>
          <a:ext cx="4597401" cy="1206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Equation" r:id="rId4" imgW="4597400" imgH="1206500" progId="Equation.DSMT4">
                  <p:embed/>
                </p:oleObj>
              </mc:Choice>
              <mc:Fallback>
                <p:oleObj name="Equation" r:id="rId4" imgW="4597400" imgH="1206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458" y="77751"/>
                        <a:ext cx="4597401" cy="1206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775295"/>
              </p:ext>
            </p:extLst>
          </p:nvPr>
        </p:nvGraphicFramePr>
        <p:xfrm>
          <a:off x="5251211" y="2214808"/>
          <a:ext cx="1358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Equation" r:id="rId6" imgW="1358900" imgH="457200" progId="Equation.DSMT4">
                  <p:embed/>
                </p:oleObj>
              </mc:Choice>
              <mc:Fallback>
                <p:oleObj name="Equation" r:id="rId6" imgW="13589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51211" y="2214808"/>
                        <a:ext cx="13589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986055"/>
              </p:ext>
            </p:extLst>
          </p:nvPr>
        </p:nvGraphicFramePr>
        <p:xfrm>
          <a:off x="1090083" y="2117281"/>
          <a:ext cx="21590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name="Equation" r:id="rId8" imgW="2159000" imgH="711200" progId="Equation.DSMT4">
                  <p:embed/>
                </p:oleObj>
              </mc:Choice>
              <mc:Fallback>
                <p:oleObj name="Equation" r:id="rId8" imgW="2159000" imgH="71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90083" y="2117281"/>
                        <a:ext cx="21590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709259"/>
              </p:ext>
            </p:extLst>
          </p:nvPr>
        </p:nvGraphicFramePr>
        <p:xfrm>
          <a:off x="2206625" y="1366535"/>
          <a:ext cx="47879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" name="Equation" r:id="rId10" imgW="4787900" imgH="584200" progId="Equation.DSMT4">
                  <p:embed/>
                </p:oleObj>
              </mc:Choice>
              <mc:Fallback>
                <p:oleObj name="Equation" r:id="rId10" imgW="47879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06625" y="1366535"/>
                        <a:ext cx="47879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3293797" y="2885852"/>
            <a:ext cx="2049334" cy="6014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>
                <a:latin typeface="Times New Roman"/>
                <a:cs typeface="Times New Roman"/>
              </a:rPr>
              <a:t>annihilates</a:t>
            </a:r>
            <a:endParaRPr lang="en-US" sz="3200" dirty="0">
              <a:latin typeface="Times New Roman"/>
              <a:cs typeface="Times New Roman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391509"/>
              </p:ext>
            </p:extLst>
          </p:nvPr>
        </p:nvGraphicFramePr>
        <p:xfrm>
          <a:off x="5251211" y="2911769"/>
          <a:ext cx="381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Equation" r:id="rId12" imgW="381000" imgH="444500" progId="Equation.DSMT4">
                  <p:embed/>
                </p:oleObj>
              </mc:Choice>
              <mc:Fallback>
                <p:oleObj name="Equation" r:id="rId12" imgW="3810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51211" y="2911769"/>
                        <a:ext cx="3810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500694"/>
              </p:ext>
            </p:extLst>
          </p:nvPr>
        </p:nvGraphicFramePr>
        <p:xfrm>
          <a:off x="2766483" y="2938816"/>
          <a:ext cx="482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Equation" r:id="rId14" imgW="482600" imgH="444500" progId="Equation.DSMT4">
                  <p:embed/>
                </p:oleObj>
              </mc:Choice>
              <mc:Fallback>
                <p:oleObj name="Equation" r:id="rId14" imgW="4826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766483" y="2938816"/>
                        <a:ext cx="4826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3616597" y="3485357"/>
            <a:ext cx="2049334" cy="6014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Times New Roman"/>
                <a:cs typeface="Times New Roman"/>
              </a:rPr>
              <a:t>annihilates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485732"/>
              </p:ext>
            </p:extLst>
          </p:nvPr>
        </p:nvGraphicFramePr>
        <p:xfrm>
          <a:off x="5596073" y="3519818"/>
          <a:ext cx="2070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name="Equation" r:id="rId16" imgW="2070100" imgH="457200" progId="Equation.DSMT4">
                  <p:embed/>
                </p:oleObj>
              </mc:Choice>
              <mc:Fallback>
                <p:oleObj name="Equation" r:id="rId16" imgW="20701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596073" y="3519818"/>
                        <a:ext cx="20701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853962"/>
              </p:ext>
            </p:extLst>
          </p:nvPr>
        </p:nvGraphicFramePr>
        <p:xfrm>
          <a:off x="915458" y="3422981"/>
          <a:ext cx="26797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name="Equation" r:id="rId18" imgW="2679700" imgH="711200" progId="Equation.DSMT4">
                  <p:embed/>
                </p:oleObj>
              </mc:Choice>
              <mc:Fallback>
                <p:oleObj name="Equation" r:id="rId18" imgW="2679700" imgH="71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15458" y="3422981"/>
                        <a:ext cx="26797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284550"/>
              </p:ext>
            </p:extLst>
          </p:nvPr>
        </p:nvGraphicFramePr>
        <p:xfrm>
          <a:off x="2506663" y="4088176"/>
          <a:ext cx="39751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Equation" r:id="rId20" imgW="3975100" imgH="812800" progId="Equation.DSMT4">
                  <p:embed/>
                </p:oleObj>
              </mc:Choice>
              <mc:Fallback>
                <p:oleObj name="Equation" r:id="rId20" imgW="3975100" imgH="812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506663" y="4088176"/>
                        <a:ext cx="39751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21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949432"/>
              </p:ext>
            </p:extLst>
          </p:nvPr>
        </p:nvGraphicFramePr>
        <p:xfrm>
          <a:off x="78458" y="77751"/>
          <a:ext cx="4597401" cy="1206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3" name="Equation" r:id="rId4" imgW="4597400" imgH="1206500" progId="Equation.DSMT4">
                  <p:embed/>
                </p:oleObj>
              </mc:Choice>
              <mc:Fallback>
                <p:oleObj name="Equation" r:id="rId4" imgW="4597400" imgH="1206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458" y="77751"/>
                        <a:ext cx="4597401" cy="1206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161614"/>
              </p:ext>
            </p:extLst>
          </p:nvPr>
        </p:nvGraphicFramePr>
        <p:xfrm>
          <a:off x="746338" y="2526604"/>
          <a:ext cx="31623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4" name="Equation" r:id="rId6" imgW="3162300" imgH="812800" progId="Equation.DSMT4">
                  <p:embed/>
                </p:oleObj>
              </mc:Choice>
              <mc:Fallback>
                <p:oleObj name="Equation" r:id="rId6" imgW="3162300" imgH="812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6338" y="2526604"/>
                        <a:ext cx="31623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578934"/>
              </p:ext>
            </p:extLst>
          </p:nvPr>
        </p:nvGraphicFramePr>
        <p:xfrm>
          <a:off x="286055" y="3656013"/>
          <a:ext cx="6883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5" name="Equation" r:id="rId8" imgW="6883400" imgH="584200" progId="Equation.DSMT4">
                  <p:embed/>
                </p:oleObj>
              </mc:Choice>
              <mc:Fallback>
                <p:oleObj name="Equation" r:id="rId8" imgW="68834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6055" y="3656013"/>
                        <a:ext cx="68834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797994"/>
              </p:ext>
            </p:extLst>
          </p:nvPr>
        </p:nvGraphicFramePr>
        <p:xfrm>
          <a:off x="4625616" y="2816683"/>
          <a:ext cx="3492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6" name="Equation" r:id="rId10" imgW="3492500" imgH="406400" progId="Equation.DSMT4">
                  <p:embed/>
                </p:oleObj>
              </mc:Choice>
              <mc:Fallback>
                <p:oleObj name="Equation" r:id="rId10" imgW="34925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25616" y="2816683"/>
                        <a:ext cx="34925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876208"/>
              </p:ext>
            </p:extLst>
          </p:nvPr>
        </p:nvGraphicFramePr>
        <p:xfrm>
          <a:off x="2316591" y="1468645"/>
          <a:ext cx="39751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7" name="Equation" r:id="rId12" imgW="3975100" imgH="812800" progId="Equation.DSMT4">
                  <p:embed/>
                </p:oleObj>
              </mc:Choice>
              <mc:Fallback>
                <p:oleObj name="Equation" r:id="rId12" imgW="3975100" imgH="812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16591" y="1468645"/>
                        <a:ext cx="39751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523059"/>
              </p:ext>
            </p:extLst>
          </p:nvPr>
        </p:nvGraphicFramePr>
        <p:xfrm>
          <a:off x="3908638" y="4272630"/>
          <a:ext cx="4699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8" name="Equation" r:id="rId14" imgW="4699000" imgH="584200" progId="Equation.DSMT4">
                  <p:embed/>
                </p:oleObj>
              </mc:Choice>
              <mc:Fallback>
                <p:oleObj name="Equation" r:id="rId14" imgW="46990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908638" y="4272630"/>
                        <a:ext cx="46990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179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066689"/>
              </p:ext>
            </p:extLst>
          </p:nvPr>
        </p:nvGraphicFramePr>
        <p:xfrm>
          <a:off x="78458" y="77751"/>
          <a:ext cx="4597401" cy="1206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83" name="Equation" r:id="rId4" imgW="4597400" imgH="1206500" progId="Equation.DSMT4">
                  <p:embed/>
                </p:oleObj>
              </mc:Choice>
              <mc:Fallback>
                <p:oleObj name="Equation" r:id="rId4" imgW="4597400" imgH="1206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458" y="77751"/>
                        <a:ext cx="4597401" cy="1206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841481"/>
              </p:ext>
            </p:extLst>
          </p:nvPr>
        </p:nvGraphicFramePr>
        <p:xfrm>
          <a:off x="286055" y="2455196"/>
          <a:ext cx="6883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84" name="Equation" r:id="rId6" imgW="6883400" imgH="584200" progId="Equation.DSMT4">
                  <p:embed/>
                </p:oleObj>
              </mc:Choice>
              <mc:Fallback>
                <p:oleObj name="Equation" r:id="rId6" imgW="68834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6055" y="2455196"/>
                        <a:ext cx="68834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635765"/>
              </p:ext>
            </p:extLst>
          </p:nvPr>
        </p:nvGraphicFramePr>
        <p:xfrm>
          <a:off x="3908638" y="3071813"/>
          <a:ext cx="4699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85" name="Equation" r:id="rId8" imgW="4699000" imgH="584200" progId="Equation.DSMT4">
                  <p:embed/>
                </p:oleObj>
              </mc:Choice>
              <mc:Fallback>
                <p:oleObj name="Equation" r:id="rId8" imgW="46990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08638" y="3071813"/>
                        <a:ext cx="46990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338570"/>
              </p:ext>
            </p:extLst>
          </p:nvPr>
        </p:nvGraphicFramePr>
        <p:xfrm>
          <a:off x="2206625" y="1504760"/>
          <a:ext cx="47879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86" name="Equation" r:id="rId10" imgW="4787900" imgH="584200" progId="Equation.DSMT4">
                  <p:embed/>
                </p:oleObj>
              </mc:Choice>
              <mc:Fallback>
                <p:oleObj name="Equation" r:id="rId10" imgW="4787900" imgH="584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06625" y="1504760"/>
                        <a:ext cx="47879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835429"/>
              </p:ext>
            </p:extLst>
          </p:nvPr>
        </p:nvGraphicFramePr>
        <p:xfrm>
          <a:off x="472983" y="4176648"/>
          <a:ext cx="7874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87" name="Equation" r:id="rId12" imgW="7874000" imgH="635000" progId="Equation.DSMT4">
                  <p:embed/>
                </p:oleObj>
              </mc:Choice>
              <mc:Fallback>
                <p:oleObj name="Equation" r:id="rId12" imgW="7874000" imgH="63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72983" y="4176648"/>
                        <a:ext cx="78740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217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28945</TotalTime>
  <Words>24</Words>
  <Application>Microsoft Office PowerPoint</Application>
  <PresentationFormat>On-screen Show (16:9)</PresentationFormat>
  <Paragraphs>8</Paragraphs>
  <Slides>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Times New Roman</vt:lpstr>
      <vt:lpstr>MS PGothic</vt:lpstr>
      <vt:lpstr>Calibri</vt:lpstr>
      <vt:lpstr>Arial</vt:lpstr>
      <vt:lpstr>Office Theme</vt:lpstr>
      <vt:lpstr>Equation</vt:lpstr>
      <vt:lpstr>Use the annihilator method to determine the form of a particular solution for the given equation.</vt:lpstr>
      <vt:lpstr>annihilates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Determine whether the given relation is an implicit solution to the given differential equation. Assume that the relationship does define y implicitly as a function of x and use implicit differentiation.</dc:title>
  <dc:creator>Tom Atwater</dc:creator>
  <cp:lastModifiedBy>Krebs, Jonathan</cp:lastModifiedBy>
  <cp:revision>328</cp:revision>
  <dcterms:created xsi:type="dcterms:W3CDTF">2017-02-10T16:54:47Z</dcterms:created>
  <dcterms:modified xsi:type="dcterms:W3CDTF">2018-04-09T17:03:05Z</dcterms:modified>
</cp:coreProperties>
</file>