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6"/>
  </p:notesMasterIdLst>
  <p:sldIdLst>
    <p:sldId id="262" r:id="rId2"/>
    <p:sldId id="275" r:id="rId3"/>
    <p:sldId id="276" r:id="rId4"/>
    <p:sldId id="277" r:id="rId5"/>
  </p:sldIdLst>
  <p:sldSz cx="9144000" cy="5143500" type="screen16x9"/>
  <p:notesSz cx="6858000" cy="9144000"/>
  <p:embeddedFontLst>
    <p:embeddedFont>
      <p:font typeface="MS PGothic" panose="020B0600070205080204" pitchFamily="34" charset="-128"/>
      <p:regular r:id="rId7"/>
    </p:embeddedFont>
    <p:embeddedFont>
      <p:font typeface="Calibri" panose="020F0502020204030204" pitchFamily="34" charset="0"/>
      <p:regular r:id="rId8"/>
      <p:bold r:id="rId9"/>
      <p:italic r:id="rId10"/>
      <p:bold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3C7"/>
    <a:srgbClr val="EF0000"/>
    <a:srgbClr val="FEF8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12" autoAdjust="0"/>
  </p:normalViewPr>
  <p:slideViewPr>
    <p:cSldViewPr snapToGrid="0" snapToObjects="1">
      <p:cViewPr varScale="1">
        <p:scale>
          <a:sx n="120" d="100"/>
          <a:sy n="120" d="100"/>
        </p:scale>
        <p:origin x="1344" y="10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6" Type="http://schemas.openxmlformats.org/officeDocument/2006/relationships/image" Target="../media/image12.emf"/><Relationship Id="rId5" Type="http://schemas.openxmlformats.org/officeDocument/2006/relationships/image" Target="../media/image8.emf"/><Relationship Id="rId4"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9.emf"/><Relationship Id="rId5" Type="http://schemas.openxmlformats.org/officeDocument/2006/relationships/image" Target="../media/image16.emf"/><Relationship Id="rId4"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2763-597C-144A-97B7-E429E1110FAA}" type="datetimeFigureOut">
              <a:rPr lang="en-US" smtClean="0"/>
              <a:t>4/9/2018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63067C-F685-5842-80D8-1AE33169BDE1}" type="slidenum">
              <a:rPr lang="en-US" smtClean="0"/>
              <a:t>‹#›</a:t>
            </a:fld>
            <a:endParaRPr lang="en-US"/>
          </a:p>
        </p:txBody>
      </p:sp>
    </p:spTree>
    <p:extLst>
      <p:ext uri="{BB962C8B-B14F-4D97-AF65-F5344CB8AC3E}">
        <p14:creationId xmlns:p14="http://schemas.microsoft.com/office/powerpoint/2010/main" val="2095178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3067C-F685-5842-80D8-1AE33169BDE1}" type="slidenum">
              <a:rPr lang="en-US" smtClean="0"/>
              <a:t>1</a:t>
            </a:fld>
            <a:endParaRPr lang="en-US"/>
          </a:p>
        </p:txBody>
      </p:sp>
    </p:spTree>
    <p:extLst>
      <p:ext uri="{BB962C8B-B14F-4D97-AF65-F5344CB8AC3E}">
        <p14:creationId xmlns:p14="http://schemas.microsoft.com/office/powerpoint/2010/main" val="3910002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263067C-F685-5842-80D8-1AE33169BDE1}" type="slidenum">
              <a:rPr lang="en-US" smtClean="0"/>
              <a:t>2</a:t>
            </a:fld>
            <a:endParaRPr lang="en-US"/>
          </a:p>
        </p:txBody>
      </p:sp>
    </p:spTree>
    <p:extLst>
      <p:ext uri="{BB962C8B-B14F-4D97-AF65-F5344CB8AC3E}">
        <p14:creationId xmlns:p14="http://schemas.microsoft.com/office/powerpoint/2010/main" val="3910002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3067C-F685-5842-80D8-1AE33169BDE1}" type="slidenum">
              <a:rPr lang="en-US" smtClean="0"/>
              <a:t>3</a:t>
            </a:fld>
            <a:endParaRPr lang="en-US"/>
          </a:p>
        </p:txBody>
      </p:sp>
    </p:spTree>
    <p:extLst>
      <p:ext uri="{BB962C8B-B14F-4D97-AF65-F5344CB8AC3E}">
        <p14:creationId xmlns:p14="http://schemas.microsoft.com/office/powerpoint/2010/main" val="391000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3067C-F685-5842-80D8-1AE33169BDE1}" type="slidenum">
              <a:rPr lang="en-US" smtClean="0"/>
              <a:t>4</a:t>
            </a:fld>
            <a:endParaRPr lang="en-US"/>
          </a:p>
        </p:txBody>
      </p:sp>
    </p:spTree>
    <p:extLst>
      <p:ext uri="{BB962C8B-B14F-4D97-AF65-F5344CB8AC3E}">
        <p14:creationId xmlns:p14="http://schemas.microsoft.com/office/powerpoint/2010/main" val="3910002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86DB24F-AC39-2744-B386-7B360E8D5765}" type="datetimeFigureOut">
              <a:rPr lang="en-US" smtClean="0"/>
              <a:t>4/9/2018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B49FBCA-C5C7-324C-8C8A-90EF4CC32E67}" type="slidenum">
              <a:rPr lang="en-US" smtClean="0"/>
              <a:t>‹#›</a:t>
            </a:fld>
            <a:endParaRPr lang="en-US"/>
          </a:p>
        </p:txBody>
      </p:sp>
    </p:spTree>
    <p:extLst>
      <p:ext uri="{BB962C8B-B14F-4D97-AF65-F5344CB8AC3E}">
        <p14:creationId xmlns:p14="http://schemas.microsoft.com/office/powerpoint/2010/main" val="1214335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86DB24F-AC39-2744-B386-7B360E8D5765}" type="datetimeFigureOut">
              <a:rPr lang="en-US" smtClean="0"/>
              <a:t>4/9/2018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B49FBCA-C5C7-324C-8C8A-90EF4CC32E67}" type="slidenum">
              <a:rPr lang="en-US" smtClean="0"/>
              <a:t>‹#›</a:t>
            </a:fld>
            <a:endParaRPr lang="en-US"/>
          </a:p>
        </p:txBody>
      </p:sp>
    </p:spTree>
    <p:extLst>
      <p:ext uri="{BB962C8B-B14F-4D97-AF65-F5344CB8AC3E}">
        <p14:creationId xmlns:p14="http://schemas.microsoft.com/office/powerpoint/2010/main" val="416011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86DB24F-AC39-2744-B386-7B360E8D5765}" type="datetimeFigureOut">
              <a:rPr lang="en-US" smtClean="0"/>
              <a:t>4/9/2018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B49FBCA-C5C7-324C-8C8A-90EF4CC32E67}" type="slidenum">
              <a:rPr lang="en-US" smtClean="0"/>
              <a:t>‹#›</a:t>
            </a:fld>
            <a:endParaRPr lang="en-US"/>
          </a:p>
        </p:txBody>
      </p:sp>
    </p:spTree>
    <p:extLst>
      <p:ext uri="{BB962C8B-B14F-4D97-AF65-F5344CB8AC3E}">
        <p14:creationId xmlns:p14="http://schemas.microsoft.com/office/powerpoint/2010/main" val="269767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86DB24F-AC39-2744-B386-7B360E8D5765}" type="datetimeFigureOut">
              <a:rPr lang="en-US" smtClean="0"/>
              <a:t>4/9/2018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B49FBCA-C5C7-324C-8C8A-90EF4CC32E67}" type="slidenum">
              <a:rPr lang="en-US" smtClean="0"/>
              <a:t>‹#›</a:t>
            </a:fld>
            <a:endParaRPr lang="en-US"/>
          </a:p>
        </p:txBody>
      </p:sp>
    </p:spTree>
    <p:extLst>
      <p:ext uri="{BB962C8B-B14F-4D97-AF65-F5344CB8AC3E}">
        <p14:creationId xmlns:p14="http://schemas.microsoft.com/office/powerpoint/2010/main" val="1208532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86DB24F-AC39-2744-B386-7B360E8D5765}" type="datetimeFigureOut">
              <a:rPr lang="en-US" smtClean="0"/>
              <a:t>4/9/2018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B49FBCA-C5C7-324C-8C8A-90EF4CC32E67}" type="slidenum">
              <a:rPr lang="en-US" smtClean="0"/>
              <a:t>‹#›</a:t>
            </a:fld>
            <a:endParaRPr lang="en-US"/>
          </a:p>
        </p:txBody>
      </p:sp>
    </p:spTree>
    <p:extLst>
      <p:ext uri="{BB962C8B-B14F-4D97-AF65-F5344CB8AC3E}">
        <p14:creationId xmlns:p14="http://schemas.microsoft.com/office/powerpoint/2010/main" val="257703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C86DB24F-AC39-2744-B386-7B360E8D5765}" type="datetimeFigureOut">
              <a:rPr lang="en-US" smtClean="0"/>
              <a:t>4/9/2018</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DB49FBCA-C5C7-324C-8C8A-90EF4CC32E67}" type="slidenum">
              <a:rPr lang="en-US" smtClean="0"/>
              <a:t>‹#›</a:t>
            </a:fld>
            <a:endParaRPr lang="en-US"/>
          </a:p>
        </p:txBody>
      </p:sp>
    </p:spTree>
    <p:extLst>
      <p:ext uri="{BB962C8B-B14F-4D97-AF65-F5344CB8AC3E}">
        <p14:creationId xmlns:p14="http://schemas.microsoft.com/office/powerpoint/2010/main" val="319635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C86DB24F-AC39-2744-B386-7B360E8D5765}" type="datetimeFigureOut">
              <a:rPr lang="en-US" smtClean="0"/>
              <a:t>4/9/2018</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DB49FBCA-C5C7-324C-8C8A-90EF4CC32E67}" type="slidenum">
              <a:rPr lang="en-US" smtClean="0"/>
              <a:t>‹#›</a:t>
            </a:fld>
            <a:endParaRPr lang="en-US"/>
          </a:p>
        </p:txBody>
      </p:sp>
    </p:spTree>
    <p:extLst>
      <p:ext uri="{BB962C8B-B14F-4D97-AF65-F5344CB8AC3E}">
        <p14:creationId xmlns:p14="http://schemas.microsoft.com/office/powerpoint/2010/main" val="194611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C86DB24F-AC39-2744-B386-7B360E8D5765}" type="datetimeFigureOut">
              <a:rPr lang="en-US" smtClean="0"/>
              <a:t>4/9/2018</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DB49FBCA-C5C7-324C-8C8A-90EF4CC32E67}" type="slidenum">
              <a:rPr lang="en-US" smtClean="0"/>
              <a:t>‹#›</a:t>
            </a:fld>
            <a:endParaRPr lang="en-US"/>
          </a:p>
        </p:txBody>
      </p:sp>
    </p:spTree>
    <p:extLst>
      <p:ext uri="{BB962C8B-B14F-4D97-AF65-F5344CB8AC3E}">
        <p14:creationId xmlns:p14="http://schemas.microsoft.com/office/powerpoint/2010/main" val="417534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C86DB24F-AC39-2744-B386-7B360E8D5765}" type="datetimeFigureOut">
              <a:rPr lang="en-US" smtClean="0"/>
              <a:t>4/9/2018</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DB49FBCA-C5C7-324C-8C8A-90EF4CC32E67}" type="slidenum">
              <a:rPr lang="en-US" smtClean="0"/>
              <a:t>‹#›</a:t>
            </a:fld>
            <a:endParaRPr lang="en-US"/>
          </a:p>
        </p:txBody>
      </p:sp>
    </p:spTree>
    <p:extLst>
      <p:ext uri="{BB962C8B-B14F-4D97-AF65-F5344CB8AC3E}">
        <p14:creationId xmlns:p14="http://schemas.microsoft.com/office/powerpoint/2010/main" val="373791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C86DB24F-AC39-2744-B386-7B360E8D5765}" type="datetimeFigureOut">
              <a:rPr lang="en-US" smtClean="0"/>
              <a:t>4/9/2018</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DB49FBCA-C5C7-324C-8C8A-90EF4CC32E67}" type="slidenum">
              <a:rPr lang="en-US" smtClean="0"/>
              <a:t>‹#›</a:t>
            </a:fld>
            <a:endParaRPr lang="en-US"/>
          </a:p>
        </p:txBody>
      </p:sp>
    </p:spTree>
    <p:extLst>
      <p:ext uri="{BB962C8B-B14F-4D97-AF65-F5344CB8AC3E}">
        <p14:creationId xmlns:p14="http://schemas.microsoft.com/office/powerpoint/2010/main" val="2519017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C86DB24F-AC39-2744-B386-7B360E8D5765}" type="datetimeFigureOut">
              <a:rPr lang="en-US" smtClean="0"/>
              <a:t>4/9/2018</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DB49FBCA-C5C7-324C-8C8A-90EF4CC32E67}" type="slidenum">
              <a:rPr lang="en-US" smtClean="0"/>
              <a:t>‹#›</a:t>
            </a:fld>
            <a:endParaRPr lang="en-US"/>
          </a:p>
        </p:txBody>
      </p:sp>
    </p:spTree>
    <p:extLst>
      <p:ext uri="{BB962C8B-B14F-4D97-AF65-F5344CB8AC3E}">
        <p14:creationId xmlns:p14="http://schemas.microsoft.com/office/powerpoint/2010/main" val="239656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ChangeArrowheads="1"/>
          </p:cNvSpPr>
          <p:nvPr userDrawn="1"/>
        </p:nvSpPr>
        <p:spPr bwMode="gray">
          <a:xfrm>
            <a:off x="0" y="4935537"/>
            <a:ext cx="9144000" cy="214312"/>
          </a:xfrm>
          <a:prstGeom prst="rect">
            <a:avLst/>
          </a:prstGeom>
          <a:solidFill>
            <a:srgbClr val="1C4A5E"/>
          </a:solidFill>
          <a:ln>
            <a:noFill/>
          </a:ln>
          <a:extLst/>
        </p:spPr>
        <p:txBody>
          <a:bodyPr wrap="none" lIns="0" tIns="0" rIns="0" bIns="0"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en-US" altLang="en-US" b="0">
              <a:solidFill>
                <a:prstClr val="black"/>
              </a:solidFill>
              <a:ea typeface="MS PGothic" panose="020B0600070205080204" pitchFamily="34" charset="-128"/>
            </a:endParaRPr>
          </a:p>
        </p:txBody>
      </p:sp>
      <p:pic>
        <p:nvPicPr>
          <p:cNvPr id="8" name="Shape 40"/>
          <p:cNvPicPr preferRelativeResize="0">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0489" y="4921088"/>
            <a:ext cx="722311" cy="21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userDrawn="1"/>
        </p:nvSpPr>
        <p:spPr bwMode="auto">
          <a:xfrm>
            <a:off x="3105150" y="4925139"/>
            <a:ext cx="3822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1000" b="0"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Copyright © 2018, 2012, 2008 Pearson Education, Inc.  </a:t>
            </a:r>
          </a:p>
        </p:txBody>
      </p:sp>
      <p:sp>
        <p:nvSpPr>
          <p:cNvPr id="10" name="Rectangle 9"/>
          <p:cNvSpPr/>
          <p:nvPr userDrawn="1"/>
        </p:nvSpPr>
        <p:spPr>
          <a:xfrm>
            <a:off x="1181100" y="4935537"/>
            <a:ext cx="1691489" cy="230832"/>
          </a:xfrm>
          <a:prstGeom prst="rect">
            <a:avLst/>
          </a:prstGeom>
        </p:spPr>
        <p:txBody>
          <a:bodyPr wrap="none">
            <a:spAutoFit/>
          </a:bodyPr>
          <a:lstStyle/>
          <a:p>
            <a:pPr eaLnBrk="1" hangingPunct="1">
              <a:spcBef>
                <a:spcPts val="0"/>
              </a:spcBef>
              <a:spcAft>
                <a:spcPts val="1200"/>
              </a:spcAft>
              <a:defRPr/>
            </a:pPr>
            <a:r>
              <a:rPr lang="en-US" sz="900" spc="205" dirty="0">
                <a:solidFill>
                  <a:srgbClr val="FFFFFF"/>
                </a:solidFill>
                <a:latin typeface="Times New Roman" panose="02020603050405020304" pitchFamily="18" charset="0"/>
                <a:ea typeface="Calibri" panose="020F0502020204030204" pitchFamily="34" charset="0"/>
              </a:rPr>
              <a:t>ALWAYS LEARNING</a:t>
            </a:r>
            <a:endParaRPr lang="en-US" sz="900" b="0" dirty="0">
              <a:solidFill>
                <a:srgbClr val="FFFFFF"/>
              </a:solidFill>
              <a:latin typeface="Times New Roman" panose="02020603050405020304" pitchFamily="18" charset="0"/>
              <a:ea typeface="Calibri" panose="020F0502020204030204" pitchFamily="34" charset="0"/>
            </a:endParaRPr>
          </a:p>
        </p:txBody>
      </p:sp>
      <p:sp>
        <p:nvSpPr>
          <p:cNvPr id="11" name="TextBox 18"/>
          <p:cNvSpPr txBox="1">
            <a:spLocks noChangeArrowheads="1"/>
          </p:cNvSpPr>
          <p:nvPr userDrawn="1"/>
        </p:nvSpPr>
        <p:spPr bwMode="auto">
          <a:xfrm>
            <a:off x="7378700" y="4910182"/>
            <a:ext cx="1219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1000" b="0" dirty="0">
                <a:solidFill>
                  <a:prstClr val="white"/>
                </a:solidFill>
                <a:ea typeface="MS PGothic" panose="020B0600070205080204" pitchFamily="34" charset="-128"/>
              </a:rPr>
              <a:t>Slide </a:t>
            </a:r>
            <a:fld id="{C1165AEB-7ABF-4805-BAD5-BFA81993408A}" type="slidenum">
              <a:rPr lang="en-US" altLang="en-US" sz="1000" b="0" smtClean="0">
                <a:solidFill>
                  <a:prstClr val="white"/>
                </a:solidFill>
                <a:ea typeface="MS PGothic" panose="020B0600070205080204" pitchFamily="34" charset="-128"/>
              </a:rPr>
              <a:pPr eaLnBrk="1" hangingPunct="1">
                <a:spcBef>
                  <a:spcPct val="50000"/>
                </a:spcBef>
                <a:defRPr/>
              </a:pPr>
              <a:t>‹#›</a:t>
            </a:fld>
            <a:endParaRPr lang="en-US" altLang="en-US" sz="1000" b="0" dirty="0">
              <a:solidFill>
                <a:prstClr val="white"/>
              </a:solidFill>
              <a:ea typeface="MS PGothic" panose="020B0600070205080204" pitchFamily="34" charset="-128"/>
            </a:endParaRPr>
          </a:p>
        </p:txBody>
      </p:sp>
    </p:spTree>
    <p:extLst>
      <p:ext uri="{BB962C8B-B14F-4D97-AF65-F5344CB8AC3E}">
        <p14:creationId xmlns:p14="http://schemas.microsoft.com/office/powerpoint/2010/main" val="390546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7.emf"/><Relationship Id="rId3" Type="http://schemas.openxmlformats.org/officeDocument/2006/relationships/notesSlide" Target="../notesSlides/notesSlide2.xml"/><Relationship Id="rId7" Type="http://schemas.openxmlformats.org/officeDocument/2006/relationships/image" Target="../media/image4.emf"/><Relationship Id="rId12"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6.emf"/><Relationship Id="rId5" Type="http://schemas.openxmlformats.org/officeDocument/2006/relationships/image" Target="../media/image3.emf"/><Relationship Id="rId15" Type="http://schemas.openxmlformats.org/officeDocument/2006/relationships/image" Target="../media/image8.e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5.emf"/><Relationship Id="rId1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8.emf"/><Relationship Id="rId3" Type="http://schemas.openxmlformats.org/officeDocument/2006/relationships/notesSlide" Target="../notesSlides/notesSlide3.xml"/><Relationship Id="rId7" Type="http://schemas.openxmlformats.org/officeDocument/2006/relationships/image" Target="../media/image10.emf"/><Relationship Id="rId12"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7.emf"/><Relationship Id="rId5" Type="http://schemas.openxmlformats.org/officeDocument/2006/relationships/image" Target="../media/image9.emf"/><Relationship Id="rId15" Type="http://schemas.openxmlformats.org/officeDocument/2006/relationships/image" Target="../media/image12.e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1.emf"/><Relationship Id="rId14"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16.emf"/><Relationship Id="rId3" Type="http://schemas.openxmlformats.org/officeDocument/2006/relationships/notesSlide" Target="../notesSlides/notesSlide4.xml"/><Relationship Id="rId7" Type="http://schemas.openxmlformats.org/officeDocument/2006/relationships/image" Target="../media/image13.emf"/><Relationship Id="rId12"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5.bin"/><Relationship Id="rId11" Type="http://schemas.openxmlformats.org/officeDocument/2006/relationships/image" Target="../media/image15.emf"/><Relationship Id="rId5" Type="http://schemas.openxmlformats.org/officeDocument/2006/relationships/image" Target="../media/image9.e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359" y="12380"/>
            <a:ext cx="8889364" cy="791056"/>
          </a:xfrm>
        </p:spPr>
        <p:txBody>
          <a:bodyPr anchor="t">
            <a:noAutofit/>
          </a:bodyPr>
          <a:lstStyle/>
          <a:p>
            <a:pPr algn="l">
              <a:lnSpc>
                <a:spcPts val="3700"/>
              </a:lnSpc>
            </a:pPr>
            <a:r>
              <a:rPr lang="en-US" sz="3200" dirty="0">
                <a:latin typeface="Times New Roman"/>
                <a:cs typeface="Times New Roman"/>
              </a:rPr>
              <a:t>The </a:t>
            </a:r>
            <a:r>
              <a:rPr lang="en-US" sz="3200" b="1" dirty="0">
                <a:latin typeface="Times New Roman"/>
                <a:cs typeface="Times New Roman"/>
              </a:rPr>
              <a:t>transfer function </a:t>
            </a:r>
            <a:r>
              <a:rPr lang="en-US" sz="3200" dirty="0">
                <a:latin typeface="Times New Roman"/>
                <a:cs typeface="Times New Roman"/>
              </a:rPr>
              <a:t>of a linear system is defined as the ratio of the Laplace transform of the output function </a:t>
            </a:r>
            <a:r>
              <a:rPr lang="en-US" sz="3200" i="1" dirty="0">
                <a:latin typeface="Times New Roman"/>
                <a:cs typeface="Times New Roman"/>
              </a:rPr>
              <a:t>y</a:t>
            </a:r>
            <a:r>
              <a:rPr lang="en-US" sz="3200" dirty="0">
                <a:latin typeface="Times New Roman"/>
                <a:cs typeface="Times New Roman"/>
              </a:rPr>
              <a:t>(</a:t>
            </a:r>
            <a:r>
              <a:rPr lang="en-US" sz="3200" i="1" dirty="0">
                <a:latin typeface="Times New Roman"/>
                <a:cs typeface="Times New Roman"/>
              </a:rPr>
              <a:t>t</a:t>
            </a:r>
            <a:r>
              <a:rPr lang="en-US" sz="3200" dirty="0">
                <a:latin typeface="Times New Roman"/>
                <a:cs typeface="Times New Roman"/>
              </a:rPr>
              <a:t>) to the Laplace transform of the input function </a:t>
            </a:r>
            <a:r>
              <a:rPr lang="en-US" sz="3200" i="1" dirty="0">
                <a:latin typeface="Times New Roman"/>
                <a:cs typeface="Times New Roman"/>
              </a:rPr>
              <a:t>g</a:t>
            </a:r>
            <a:r>
              <a:rPr lang="en-US" sz="3200" dirty="0">
                <a:latin typeface="Times New Roman"/>
                <a:cs typeface="Times New Roman"/>
              </a:rPr>
              <a:t>(</a:t>
            </a:r>
            <a:r>
              <a:rPr lang="en-US" sz="3200" i="1" dirty="0">
                <a:latin typeface="Times New Roman"/>
                <a:cs typeface="Times New Roman"/>
              </a:rPr>
              <a:t>t</a:t>
            </a:r>
            <a:r>
              <a:rPr lang="en-US" sz="3200" dirty="0">
                <a:latin typeface="Times New Roman"/>
                <a:cs typeface="Times New Roman"/>
              </a:rPr>
              <a:t>), when all initial conditions are zero. If a linear system is governed by the differential equation </a:t>
            </a:r>
          </a:p>
        </p:txBody>
      </p:sp>
      <p:graphicFrame>
        <p:nvGraphicFramePr>
          <p:cNvPr id="7" name="Object 6"/>
          <p:cNvGraphicFramePr>
            <a:graphicFrameLocks noChangeAspect="1"/>
          </p:cNvGraphicFramePr>
          <p:nvPr>
            <p:extLst>
              <p:ext uri="{D42A27DB-BD31-4B8C-83A1-F6EECF244321}">
                <p14:modId xmlns:p14="http://schemas.microsoft.com/office/powerpoint/2010/main" val="1453915052"/>
              </p:ext>
            </p:extLst>
          </p:nvPr>
        </p:nvGraphicFramePr>
        <p:xfrm>
          <a:off x="1212423" y="2468063"/>
          <a:ext cx="6362700" cy="508000"/>
        </p:xfrm>
        <a:graphic>
          <a:graphicData uri="http://schemas.openxmlformats.org/presentationml/2006/ole">
            <mc:AlternateContent xmlns:mc="http://schemas.openxmlformats.org/markup-compatibility/2006">
              <mc:Choice xmlns:v="urn:schemas-microsoft-com:vml" Requires="v">
                <p:oleObj spid="_x0000_s63132" name="Equation" r:id="rId4" imgW="6362700" imgH="508000" progId="Equation.DSMT4">
                  <p:embed/>
                </p:oleObj>
              </mc:Choice>
              <mc:Fallback>
                <p:oleObj name="Equation" r:id="rId4" imgW="6362700" imgH="508000" progId="Equation.DSMT4">
                  <p:embed/>
                  <p:pic>
                    <p:nvPicPr>
                      <p:cNvPr id="0" name=""/>
                      <p:cNvPicPr/>
                      <p:nvPr/>
                    </p:nvPicPr>
                    <p:blipFill>
                      <a:blip r:embed="rId5"/>
                      <a:stretch>
                        <a:fillRect/>
                      </a:stretch>
                    </p:blipFill>
                    <p:spPr>
                      <a:xfrm>
                        <a:off x="1212423" y="2468063"/>
                        <a:ext cx="6362700" cy="508000"/>
                      </a:xfrm>
                      <a:prstGeom prst="rect">
                        <a:avLst/>
                      </a:prstGeom>
                    </p:spPr>
                  </p:pic>
                </p:oleObj>
              </mc:Fallback>
            </mc:AlternateContent>
          </a:graphicData>
        </a:graphic>
      </p:graphicFrame>
      <p:sp>
        <p:nvSpPr>
          <p:cNvPr id="8" name="Title 1"/>
          <p:cNvSpPr txBox="1">
            <a:spLocks/>
          </p:cNvSpPr>
          <p:nvPr/>
        </p:nvSpPr>
        <p:spPr>
          <a:xfrm>
            <a:off x="75488" y="2942580"/>
            <a:ext cx="8889364" cy="79105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3700"/>
              </a:lnSpc>
            </a:pPr>
            <a:r>
              <a:rPr lang="en-US" sz="3200" dirty="0">
                <a:latin typeface="Times New Roman"/>
                <a:cs typeface="Times New Roman"/>
              </a:rPr>
              <a:t>use the linearity property of the Laplace transform and the Laplace transform of higher-order derivatives to determine the transfer function </a:t>
            </a:r>
            <a:r>
              <a:rPr lang="en-US" sz="3200" i="1" dirty="0">
                <a:latin typeface="Times New Roman"/>
                <a:cs typeface="Times New Roman"/>
              </a:rPr>
              <a:t>H</a:t>
            </a:r>
            <a:r>
              <a:rPr lang="en-US" sz="3200" dirty="0">
                <a:latin typeface="Times New Roman"/>
                <a:cs typeface="Times New Roman"/>
              </a:rPr>
              <a:t>(</a:t>
            </a:r>
            <a:r>
              <a:rPr lang="en-US" sz="3200" i="1" dirty="0">
                <a:latin typeface="Times New Roman"/>
                <a:cs typeface="Times New Roman"/>
              </a:rPr>
              <a:t>s</a:t>
            </a:r>
            <a:r>
              <a:rPr lang="en-US" sz="3200" dirty="0">
                <a:latin typeface="Times New Roman"/>
                <a:cs typeface="Times New Roman"/>
              </a:rPr>
              <a:t>) = </a:t>
            </a:r>
            <a:r>
              <a:rPr lang="en-US" sz="3200" i="1" dirty="0">
                <a:latin typeface="Times New Roman"/>
                <a:cs typeface="Times New Roman"/>
              </a:rPr>
              <a:t>Y</a:t>
            </a:r>
            <a:r>
              <a:rPr lang="en-US" sz="3200" dirty="0">
                <a:latin typeface="Times New Roman"/>
                <a:cs typeface="Times New Roman"/>
              </a:rPr>
              <a:t>(</a:t>
            </a:r>
            <a:r>
              <a:rPr lang="en-US" sz="3200" i="1" dirty="0">
                <a:latin typeface="Times New Roman"/>
                <a:cs typeface="Times New Roman"/>
              </a:rPr>
              <a:t>s</a:t>
            </a:r>
            <a:r>
              <a:rPr lang="en-US" sz="3200" dirty="0">
                <a:latin typeface="Times New Roman"/>
                <a:cs typeface="Times New Roman"/>
              </a:rPr>
              <a:t>)/</a:t>
            </a:r>
            <a:r>
              <a:rPr lang="en-US" sz="3200" i="1" dirty="0">
                <a:latin typeface="Times New Roman"/>
                <a:cs typeface="Times New Roman"/>
              </a:rPr>
              <a:t>G</a:t>
            </a:r>
            <a:r>
              <a:rPr lang="en-US" sz="3200" dirty="0">
                <a:latin typeface="Times New Roman"/>
                <a:cs typeface="Times New Roman"/>
              </a:rPr>
              <a:t>(</a:t>
            </a:r>
            <a:r>
              <a:rPr lang="en-US" sz="3200" i="1" dirty="0">
                <a:latin typeface="Times New Roman"/>
                <a:cs typeface="Times New Roman"/>
              </a:rPr>
              <a:t>s</a:t>
            </a:r>
            <a:r>
              <a:rPr lang="en-US" sz="3200" dirty="0">
                <a:latin typeface="Times New Roman"/>
                <a:cs typeface="Times New Roman"/>
              </a:rPr>
              <a:t>) for this system. </a:t>
            </a:r>
          </a:p>
        </p:txBody>
      </p:sp>
    </p:spTree>
    <p:extLst>
      <p:ext uri="{BB962C8B-B14F-4D97-AF65-F5344CB8AC3E}">
        <p14:creationId xmlns:p14="http://schemas.microsoft.com/office/powerpoint/2010/main" val="293212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019015234"/>
              </p:ext>
            </p:extLst>
          </p:nvPr>
        </p:nvGraphicFramePr>
        <p:xfrm>
          <a:off x="83215" y="83473"/>
          <a:ext cx="4152900" cy="457200"/>
        </p:xfrm>
        <a:graphic>
          <a:graphicData uri="http://schemas.openxmlformats.org/presentationml/2006/ole">
            <mc:AlternateContent xmlns:mc="http://schemas.openxmlformats.org/markup-compatibility/2006">
              <mc:Choice xmlns:v="urn:schemas-microsoft-com:vml" Requires="v">
                <p:oleObj spid="_x0000_s75108" name="Equation" r:id="rId4" imgW="4152900" imgH="457200" progId="Equation.DSMT4">
                  <p:embed/>
                </p:oleObj>
              </mc:Choice>
              <mc:Fallback>
                <p:oleObj name="Equation" r:id="rId4" imgW="4152900" imgH="457200" progId="Equation.DSMT4">
                  <p:embed/>
                  <p:pic>
                    <p:nvPicPr>
                      <p:cNvPr id="0" name=""/>
                      <p:cNvPicPr/>
                      <p:nvPr/>
                    </p:nvPicPr>
                    <p:blipFill>
                      <a:blip r:embed="rId5"/>
                      <a:stretch>
                        <a:fillRect/>
                      </a:stretch>
                    </p:blipFill>
                    <p:spPr>
                      <a:xfrm>
                        <a:off x="83215" y="83473"/>
                        <a:ext cx="4152900" cy="4572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84703530"/>
              </p:ext>
            </p:extLst>
          </p:nvPr>
        </p:nvGraphicFramePr>
        <p:xfrm>
          <a:off x="892175" y="1408113"/>
          <a:ext cx="7010400" cy="508000"/>
        </p:xfrm>
        <a:graphic>
          <a:graphicData uri="http://schemas.openxmlformats.org/presentationml/2006/ole">
            <mc:AlternateContent xmlns:mc="http://schemas.openxmlformats.org/markup-compatibility/2006">
              <mc:Choice xmlns:v="urn:schemas-microsoft-com:vml" Requires="v">
                <p:oleObj spid="_x0000_s75109" name="Equation" r:id="rId6" imgW="7010400" imgH="508000" progId="Equation.DSMT4">
                  <p:embed/>
                </p:oleObj>
              </mc:Choice>
              <mc:Fallback>
                <p:oleObj name="Equation" r:id="rId6" imgW="7010400" imgH="508000" progId="Equation.DSMT4">
                  <p:embed/>
                  <p:pic>
                    <p:nvPicPr>
                      <p:cNvPr id="0" name=""/>
                      <p:cNvPicPr/>
                      <p:nvPr/>
                    </p:nvPicPr>
                    <p:blipFill>
                      <a:blip r:embed="rId7"/>
                      <a:stretch>
                        <a:fillRect/>
                      </a:stretch>
                    </p:blipFill>
                    <p:spPr>
                      <a:xfrm>
                        <a:off x="892175" y="1408113"/>
                        <a:ext cx="7010400" cy="508000"/>
                      </a:xfrm>
                      <a:prstGeom prst="rect">
                        <a:avLst/>
                      </a:prstGeom>
                    </p:spPr>
                  </p:pic>
                </p:oleObj>
              </mc:Fallback>
            </mc:AlternateContent>
          </a:graphicData>
        </a:graphic>
      </p:graphicFrame>
      <p:sp>
        <p:nvSpPr>
          <p:cNvPr id="9" name="Title 1"/>
          <p:cNvSpPr txBox="1">
            <a:spLocks/>
          </p:cNvSpPr>
          <p:nvPr/>
        </p:nvSpPr>
        <p:spPr>
          <a:xfrm>
            <a:off x="190919" y="2323916"/>
            <a:ext cx="3817883" cy="63239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Times New Roman"/>
              <a:cs typeface="Times New Roman"/>
            </a:endParaRPr>
          </a:p>
        </p:txBody>
      </p:sp>
      <p:sp>
        <p:nvSpPr>
          <p:cNvPr id="5" name="TextBox 4"/>
          <p:cNvSpPr txBox="1"/>
          <p:nvPr/>
        </p:nvSpPr>
        <p:spPr>
          <a:xfrm>
            <a:off x="190919" y="701108"/>
            <a:ext cx="1802697" cy="584776"/>
          </a:xfrm>
          <a:prstGeom prst="rect">
            <a:avLst/>
          </a:prstGeom>
          <a:noFill/>
        </p:spPr>
        <p:txBody>
          <a:bodyPr wrap="none" rtlCol="0">
            <a:spAutoFit/>
          </a:bodyPr>
          <a:lstStyle/>
          <a:p>
            <a:r>
              <a:rPr lang="en-US" sz="3200" dirty="0">
                <a:latin typeface="Times New Roman"/>
                <a:cs typeface="Times New Roman"/>
              </a:rPr>
              <a:t>Linearity:</a:t>
            </a:r>
          </a:p>
        </p:txBody>
      </p:sp>
      <p:graphicFrame>
        <p:nvGraphicFramePr>
          <p:cNvPr id="18" name="Object 17"/>
          <p:cNvGraphicFramePr>
            <a:graphicFrameLocks noChangeAspect="1"/>
          </p:cNvGraphicFramePr>
          <p:nvPr>
            <p:extLst>
              <p:ext uri="{D42A27DB-BD31-4B8C-83A1-F6EECF244321}">
                <p14:modId xmlns:p14="http://schemas.microsoft.com/office/powerpoint/2010/main" val="3064351270"/>
              </p:ext>
            </p:extLst>
          </p:nvPr>
        </p:nvGraphicFramePr>
        <p:xfrm>
          <a:off x="1519238" y="2209800"/>
          <a:ext cx="7378700" cy="508000"/>
        </p:xfrm>
        <a:graphic>
          <a:graphicData uri="http://schemas.openxmlformats.org/presentationml/2006/ole">
            <mc:AlternateContent xmlns:mc="http://schemas.openxmlformats.org/markup-compatibility/2006">
              <mc:Choice xmlns:v="urn:schemas-microsoft-com:vml" Requires="v">
                <p:oleObj spid="_x0000_s75110" name="Equation" r:id="rId8" imgW="7378700" imgH="508000" progId="Equation.DSMT4">
                  <p:embed/>
                </p:oleObj>
              </mc:Choice>
              <mc:Fallback>
                <p:oleObj name="Equation" r:id="rId8" imgW="7378700" imgH="508000" progId="Equation.DSMT4">
                  <p:embed/>
                  <p:pic>
                    <p:nvPicPr>
                      <p:cNvPr id="0" name=""/>
                      <p:cNvPicPr/>
                      <p:nvPr/>
                    </p:nvPicPr>
                    <p:blipFill>
                      <a:blip r:embed="rId9"/>
                      <a:stretch>
                        <a:fillRect/>
                      </a:stretch>
                    </p:blipFill>
                    <p:spPr>
                      <a:xfrm>
                        <a:off x="1519238" y="2209800"/>
                        <a:ext cx="7378700" cy="508000"/>
                      </a:xfrm>
                      <a:prstGeom prst="rect">
                        <a:avLst/>
                      </a:prstGeom>
                    </p:spPr>
                  </p:pic>
                </p:oleObj>
              </mc:Fallback>
            </mc:AlternateContent>
          </a:graphicData>
        </a:graphic>
      </p:graphicFrame>
      <p:sp>
        <p:nvSpPr>
          <p:cNvPr id="19" name="TextBox 18"/>
          <p:cNvSpPr txBox="1"/>
          <p:nvPr/>
        </p:nvSpPr>
        <p:spPr>
          <a:xfrm>
            <a:off x="190919" y="2737332"/>
            <a:ext cx="2190223" cy="584776"/>
          </a:xfrm>
          <a:prstGeom prst="rect">
            <a:avLst/>
          </a:prstGeom>
          <a:noFill/>
        </p:spPr>
        <p:txBody>
          <a:bodyPr wrap="none" rtlCol="0">
            <a:spAutoFit/>
          </a:bodyPr>
          <a:lstStyle/>
          <a:p>
            <a:r>
              <a:rPr lang="en-US" sz="3200" dirty="0">
                <a:latin typeface="Times New Roman"/>
                <a:cs typeface="Times New Roman"/>
              </a:rPr>
              <a:t>Derivatives:</a:t>
            </a:r>
          </a:p>
        </p:txBody>
      </p:sp>
      <p:graphicFrame>
        <p:nvGraphicFramePr>
          <p:cNvPr id="20" name="Object 19"/>
          <p:cNvGraphicFramePr>
            <a:graphicFrameLocks noChangeAspect="1"/>
          </p:cNvGraphicFramePr>
          <p:nvPr>
            <p:extLst>
              <p:ext uri="{D42A27DB-BD31-4B8C-83A1-F6EECF244321}">
                <p14:modId xmlns:p14="http://schemas.microsoft.com/office/powerpoint/2010/main" val="3159403337"/>
              </p:ext>
            </p:extLst>
          </p:nvPr>
        </p:nvGraphicFramePr>
        <p:xfrm>
          <a:off x="1522413" y="3324225"/>
          <a:ext cx="4724400" cy="584200"/>
        </p:xfrm>
        <a:graphic>
          <a:graphicData uri="http://schemas.openxmlformats.org/presentationml/2006/ole">
            <mc:AlternateContent xmlns:mc="http://schemas.openxmlformats.org/markup-compatibility/2006">
              <mc:Choice xmlns:v="urn:schemas-microsoft-com:vml" Requires="v">
                <p:oleObj spid="_x0000_s75111" name="Equation" r:id="rId10" imgW="4724400" imgH="584200" progId="Equation.DSMT4">
                  <p:embed/>
                </p:oleObj>
              </mc:Choice>
              <mc:Fallback>
                <p:oleObj name="Equation" r:id="rId10" imgW="4724400" imgH="584200" progId="Equation.DSMT4">
                  <p:embed/>
                  <p:pic>
                    <p:nvPicPr>
                      <p:cNvPr id="0" name=""/>
                      <p:cNvPicPr/>
                      <p:nvPr/>
                    </p:nvPicPr>
                    <p:blipFill>
                      <a:blip r:embed="rId11"/>
                      <a:stretch>
                        <a:fillRect/>
                      </a:stretch>
                    </p:blipFill>
                    <p:spPr>
                      <a:xfrm>
                        <a:off x="1522413" y="3324225"/>
                        <a:ext cx="4724400" cy="5842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192655570"/>
              </p:ext>
            </p:extLst>
          </p:nvPr>
        </p:nvGraphicFramePr>
        <p:xfrm>
          <a:off x="2755900" y="4138613"/>
          <a:ext cx="3492500" cy="508000"/>
        </p:xfrm>
        <a:graphic>
          <a:graphicData uri="http://schemas.openxmlformats.org/presentationml/2006/ole">
            <mc:AlternateContent xmlns:mc="http://schemas.openxmlformats.org/markup-compatibility/2006">
              <mc:Choice xmlns:v="urn:schemas-microsoft-com:vml" Requires="v">
                <p:oleObj spid="_x0000_s75112" name="Equation" r:id="rId12" imgW="3492500" imgH="508000" progId="Equation.DSMT4">
                  <p:embed/>
                </p:oleObj>
              </mc:Choice>
              <mc:Fallback>
                <p:oleObj name="Equation" r:id="rId12" imgW="3492500" imgH="508000" progId="Equation.DSMT4">
                  <p:embed/>
                  <p:pic>
                    <p:nvPicPr>
                      <p:cNvPr id="0" name=""/>
                      <p:cNvPicPr/>
                      <p:nvPr/>
                    </p:nvPicPr>
                    <p:blipFill>
                      <a:blip r:embed="rId13"/>
                      <a:stretch>
                        <a:fillRect/>
                      </a:stretch>
                    </p:blipFill>
                    <p:spPr>
                      <a:xfrm>
                        <a:off x="2755900" y="4138613"/>
                        <a:ext cx="3492500" cy="50800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33626321"/>
              </p:ext>
            </p:extLst>
          </p:nvPr>
        </p:nvGraphicFramePr>
        <p:xfrm>
          <a:off x="6342063" y="4158180"/>
          <a:ext cx="2133600" cy="508000"/>
        </p:xfrm>
        <a:graphic>
          <a:graphicData uri="http://schemas.openxmlformats.org/presentationml/2006/ole">
            <mc:AlternateContent xmlns:mc="http://schemas.openxmlformats.org/markup-compatibility/2006">
              <mc:Choice xmlns:v="urn:schemas-microsoft-com:vml" Requires="v">
                <p:oleObj spid="_x0000_s75113" name="Equation" r:id="rId14" imgW="2133600" imgH="508000" progId="Equation.DSMT4">
                  <p:embed/>
                </p:oleObj>
              </mc:Choice>
              <mc:Fallback>
                <p:oleObj name="Equation" r:id="rId14" imgW="2133600" imgH="508000" progId="Equation.DSMT4">
                  <p:embed/>
                  <p:pic>
                    <p:nvPicPr>
                      <p:cNvPr id="0" name=""/>
                      <p:cNvPicPr/>
                      <p:nvPr/>
                    </p:nvPicPr>
                    <p:blipFill>
                      <a:blip r:embed="rId15"/>
                      <a:stretch>
                        <a:fillRect/>
                      </a:stretch>
                    </p:blipFill>
                    <p:spPr>
                      <a:xfrm>
                        <a:off x="6342063" y="4158180"/>
                        <a:ext cx="2133600" cy="508000"/>
                      </a:xfrm>
                      <a:prstGeom prst="rect">
                        <a:avLst/>
                      </a:prstGeom>
                    </p:spPr>
                  </p:pic>
                </p:oleObj>
              </mc:Fallback>
            </mc:AlternateContent>
          </a:graphicData>
        </a:graphic>
      </p:graphicFrame>
    </p:spTree>
    <p:extLst>
      <p:ext uri="{BB962C8B-B14F-4D97-AF65-F5344CB8AC3E}">
        <p14:creationId xmlns:p14="http://schemas.microsoft.com/office/powerpoint/2010/main" val="18736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390408681"/>
              </p:ext>
            </p:extLst>
          </p:nvPr>
        </p:nvGraphicFramePr>
        <p:xfrm>
          <a:off x="83215" y="83473"/>
          <a:ext cx="4152900" cy="457200"/>
        </p:xfrm>
        <a:graphic>
          <a:graphicData uri="http://schemas.openxmlformats.org/presentationml/2006/ole">
            <mc:AlternateContent xmlns:mc="http://schemas.openxmlformats.org/markup-compatibility/2006">
              <mc:Choice xmlns:v="urn:schemas-microsoft-com:vml" Requires="v">
                <p:oleObj spid="_x0000_s1134" name="Equation" r:id="rId4" imgW="4152900" imgH="457200" progId="Equation.DSMT4">
                  <p:embed/>
                </p:oleObj>
              </mc:Choice>
              <mc:Fallback>
                <p:oleObj name="Equation" r:id="rId4" imgW="4152900" imgH="457200" progId="Equation.DSMT4">
                  <p:embed/>
                  <p:pic>
                    <p:nvPicPr>
                      <p:cNvPr id="0" name=""/>
                      <p:cNvPicPr/>
                      <p:nvPr/>
                    </p:nvPicPr>
                    <p:blipFill>
                      <a:blip r:embed="rId5"/>
                      <a:stretch>
                        <a:fillRect/>
                      </a:stretch>
                    </p:blipFill>
                    <p:spPr>
                      <a:xfrm>
                        <a:off x="83215" y="83473"/>
                        <a:ext cx="4152900" cy="4572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440248378"/>
              </p:ext>
            </p:extLst>
          </p:nvPr>
        </p:nvGraphicFramePr>
        <p:xfrm>
          <a:off x="236538" y="973138"/>
          <a:ext cx="6629400" cy="584200"/>
        </p:xfrm>
        <a:graphic>
          <a:graphicData uri="http://schemas.openxmlformats.org/presentationml/2006/ole">
            <mc:AlternateContent xmlns:mc="http://schemas.openxmlformats.org/markup-compatibility/2006">
              <mc:Choice xmlns:v="urn:schemas-microsoft-com:vml" Requires="v">
                <p:oleObj spid="_x0000_s1135" name="Equation" r:id="rId6" imgW="6629400" imgH="584200" progId="Equation.DSMT4">
                  <p:embed/>
                </p:oleObj>
              </mc:Choice>
              <mc:Fallback>
                <p:oleObj name="Equation" r:id="rId6" imgW="6629400" imgH="584200" progId="Equation.DSMT4">
                  <p:embed/>
                  <p:pic>
                    <p:nvPicPr>
                      <p:cNvPr id="0" name=""/>
                      <p:cNvPicPr/>
                      <p:nvPr/>
                    </p:nvPicPr>
                    <p:blipFill>
                      <a:blip r:embed="rId7"/>
                      <a:stretch>
                        <a:fillRect/>
                      </a:stretch>
                    </p:blipFill>
                    <p:spPr>
                      <a:xfrm>
                        <a:off x="236538" y="973138"/>
                        <a:ext cx="6629400" cy="584200"/>
                      </a:xfrm>
                      <a:prstGeom prst="rect">
                        <a:avLst/>
                      </a:prstGeom>
                    </p:spPr>
                  </p:pic>
                </p:oleObj>
              </mc:Fallback>
            </mc:AlternateContent>
          </a:graphicData>
        </a:graphic>
      </p:graphicFrame>
      <p:sp>
        <p:nvSpPr>
          <p:cNvPr id="9" name="Title 1"/>
          <p:cNvSpPr txBox="1">
            <a:spLocks/>
          </p:cNvSpPr>
          <p:nvPr/>
        </p:nvSpPr>
        <p:spPr>
          <a:xfrm>
            <a:off x="190919" y="2323916"/>
            <a:ext cx="3817883" cy="63239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Times New Roman"/>
              <a:cs typeface="Times New Roman"/>
            </a:endParaRPr>
          </a:p>
        </p:txBody>
      </p:sp>
      <p:sp>
        <p:nvSpPr>
          <p:cNvPr id="5" name="TextBox 4"/>
          <p:cNvSpPr txBox="1"/>
          <p:nvPr/>
        </p:nvSpPr>
        <p:spPr>
          <a:xfrm>
            <a:off x="5020147" y="117673"/>
            <a:ext cx="3831698" cy="584776"/>
          </a:xfrm>
          <a:prstGeom prst="rect">
            <a:avLst/>
          </a:prstGeom>
          <a:noFill/>
        </p:spPr>
        <p:txBody>
          <a:bodyPr wrap="none" rtlCol="0">
            <a:spAutoFit/>
          </a:bodyPr>
          <a:lstStyle/>
          <a:p>
            <a:r>
              <a:rPr lang="en-US" sz="3200" dirty="0">
                <a:latin typeface="Times New Roman"/>
                <a:cs typeface="Times New Roman"/>
              </a:rPr>
              <a:t>Zero initial conditions</a:t>
            </a:r>
          </a:p>
        </p:txBody>
      </p:sp>
      <p:graphicFrame>
        <p:nvGraphicFramePr>
          <p:cNvPr id="20" name="Object 19"/>
          <p:cNvGraphicFramePr>
            <a:graphicFrameLocks noChangeAspect="1"/>
          </p:cNvGraphicFramePr>
          <p:nvPr>
            <p:extLst>
              <p:ext uri="{D42A27DB-BD31-4B8C-83A1-F6EECF244321}">
                <p14:modId xmlns:p14="http://schemas.microsoft.com/office/powerpoint/2010/main" val="2996314434"/>
              </p:ext>
            </p:extLst>
          </p:nvPr>
        </p:nvGraphicFramePr>
        <p:xfrm>
          <a:off x="408111" y="2993368"/>
          <a:ext cx="4051300" cy="571500"/>
        </p:xfrm>
        <a:graphic>
          <a:graphicData uri="http://schemas.openxmlformats.org/presentationml/2006/ole">
            <mc:AlternateContent xmlns:mc="http://schemas.openxmlformats.org/markup-compatibility/2006">
              <mc:Choice xmlns:v="urn:schemas-microsoft-com:vml" Requires="v">
                <p:oleObj spid="_x0000_s1136" name="Equation" r:id="rId8" imgW="4051300" imgH="571500" progId="Equation.DSMT4">
                  <p:embed/>
                </p:oleObj>
              </mc:Choice>
              <mc:Fallback>
                <p:oleObj name="Equation" r:id="rId8" imgW="4051300" imgH="571500" progId="Equation.DSMT4">
                  <p:embed/>
                  <p:pic>
                    <p:nvPicPr>
                      <p:cNvPr id="0" name=""/>
                      <p:cNvPicPr/>
                      <p:nvPr/>
                    </p:nvPicPr>
                    <p:blipFill>
                      <a:blip r:embed="rId9"/>
                      <a:stretch>
                        <a:fillRect/>
                      </a:stretch>
                    </p:blipFill>
                    <p:spPr>
                      <a:xfrm>
                        <a:off x="408111" y="2993368"/>
                        <a:ext cx="4051300" cy="5715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187138887"/>
              </p:ext>
            </p:extLst>
          </p:nvPr>
        </p:nvGraphicFramePr>
        <p:xfrm>
          <a:off x="3248025" y="1790700"/>
          <a:ext cx="3492500" cy="508000"/>
        </p:xfrm>
        <a:graphic>
          <a:graphicData uri="http://schemas.openxmlformats.org/presentationml/2006/ole">
            <mc:AlternateContent xmlns:mc="http://schemas.openxmlformats.org/markup-compatibility/2006">
              <mc:Choice xmlns:v="urn:schemas-microsoft-com:vml" Requires="v">
                <p:oleObj spid="_x0000_s1137" name="Equation" r:id="rId10" imgW="3492500" imgH="508000" progId="Equation.DSMT4">
                  <p:embed/>
                </p:oleObj>
              </mc:Choice>
              <mc:Fallback>
                <p:oleObj name="Equation" r:id="rId10" imgW="3492500" imgH="508000" progId="Equation.DSMT4">
                  <p:embed/>
                  <p:pic>
                    <p:nvPicPr>
                      <p:cNvPr id="0" name=""/>
                      <p:cNvPicPr/>
                      <p:nvPr/>
                    </p:nvPicPr>
                    <p:blipFill>
                      <a:blip r:embed="rId11"/>
                      <a:stretch>
                        <a:fillRect/>
                      </a:stretch>
                    </p:blipFill>
                    <p:spPr>
                      <a:xfrm>
                        <a:off x="3248025" y="1790700"/>
                        <a:ext cx="3492500" cy="50800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949699712"/>
              </p:ext>
            </p:extLst>
          </p:nvPr>
        </p:nvGraphicFramePr>
        <p:xfrm>
          <a:off x="6834188" y="1784350"/>
          <a:ext cx="2133600" cy="508000"/>
        </p:xfrm>
        <a:graphic>
          <a:graphicData uri="http://schemas.openxmlformats.org/presentationml/2006/ole">
            <mc:AlternateContent xmlns:mc="http://schemas.openxmlformats.org/markup-compatibility/2006">
              <mc:Choice xmlns:v="urn:schemas-microsoft-com:vml" Requires="v">
                <p:oleObj spid="_x0000_s1138" name="Equation" r:id="rId12" imgW="2133600" imgH="508000" progId="Equation.DSMT4">
                  <p:embed/>
                </p:oleObj>
              </mc:Choice>
              <mc:Fallback>
                <p:oleObj name="Equation" r:id="rId12" imgW="2133600" imgH="508000" progId="Equation.DSMT4">
                  <p:embed/>
                  <p:pic>
                    <p:nvPicPr>
                      <p:cNvPr id="0" name=""/>
                      <p:cNvPicPr/>
                      <p:nvPr/>
                    </p:nvPicPr>
                    <p:blipFill>
                      <a:blip r:embed="rId13"/>
                      <a:stretch>
                        <a:fillRect/>
                      </a:stretch>
                    </p:blipFill>
                    <p:spPr>
                      <a:xfrm>
                        <a:off x="6834188" y="1784350"/>
                        <a:ext cx="2133600" cy="5080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56461412"/>
              </p:ext>
            </p:extLst>
          </p:nvPr>
        </p:nvGraphicFramePr>
        <p:xfrm>
          <a:off x="5570538" y="3025885"/>
          <a:ext cx="2527300" cy="508000"/>
        </p:xfrm>
        <a:graphic>
          <a:graphicData uri="http://schemas.openxmlformats.org/presentationml/2006/ole">
            <mc:AlternateContent xmlns:mc="http://schemas.openxmlformats.org/markup-compatibility/2006">
              <mc:Choice xmlns:v="urn:schemas-microsoft-com:vml" Requires="v">
                <p:oleObj spid="_x0000_s1139" name="Equation" r:id="rId14" imgW="2527300" imgH="508000" progId="Equation.DSMT4">
                  <p:embed/>
                </p:oleObj>
              </mc:Choice>
              <mc:Fallback>
                <p:oleObj name="Equation" r:id="rId14" imgW="2527300" imgH="508000" progId="Equation.DSMT4">
                  <p:embed/>
                  <p:pic>
                    <p:nvPicPr>
                      <p:cNvPr id="0" name=""/>
                      <p:cNvPicPr/>
                      <p:nvPr/>
                    </p:nvPicPr>
                    <p:blipFill>
                      <a:blip r:embed="rId15"/>
                      <a:stretch>
                        <a:fillRect/>
                      </a:stretch>
                    </p:blipFill>
                    <p:spPr>
                      <a:xfrm>
                        <a:off x="5570538" y="3025885"/>
                        <a:ext cx="2527300" cy="508000"/>
                      </a:xfrm>
                      <a:prstGeom prst="rect">
                        <a:avLst/>
                      </a:prstGeom>
                    </p:spPr>
                  </p:pic>
                </p:oleObj>
              </mc:Fallback>
            </mc:AlternateContent>
          </a:graphicData>
        </a:graphic>
      </p:graphicFrame>
      <p:cxnSp>
        <p:nvCxnSpPr>
          <p:cNvPr id="4" name="Straight Connector 3"/>
          <p:cNvCxnSpPr/>
          <p:nvPr/>
        </p:nvCxnSpPr>
        <p:spPr>
          <a:xfrm>
            <a:off x="4604939" y="1557338"/>
            <a:ext cx="898525" cy="0"/>
          </a:xfrm>
          <a:prstGeom prst="line">
            <a:avLst/>
          </a:prstGeom>
          <a:ln w="57150" cmpd="sng">
            <a:solidFill>
              <a:srgbClr val="EF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840947" y="1557338"/>
            <a:ext cx="863430" cy="0"/>
          </a:xfrm>
          <a:prstGeom prst="line">
            <a:avLst/>
          </a:prstGeom>
          <a:ln w="57150" cmpd="sng">
            <a:solidFill>
              <a:srgbClr val="EF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849587" y="2323916"/>
            <a:ext cx="742475" cy="0"/>
          </a:xfrm>
          <a:prstGeom prst="line">
            <a:avLst/>
          </a:prstGeom>
          <a:ln w="57150" cmpd="sng">
            <a:solidFill>
              <a:srgbClr val="E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812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844957963"/>
              </p:ext>
            </p:extLst>
          </p:nvPr>
        </p:nvGraphicFramePr>
        <p:xfrm>
          <a:off x="83215" y="83473"/>
          <a:ext cx="4152900" cy="457200"/>
        </p:xfrm>
        <a:graphic>
          <a:graphicData uri="http://schemas.openxmlformats.org/presentationml/2006/ole">
            <mc:AlternateContent xmlns:mc="http://schemas.openxmlformats.org/markup-compatibility/2006">
              <mc:Choice xmlns:v="urn:schemas-microsoft-com:vml" Requires="v">
                <p:oleObj spid="_x0000_s76868" name="Equation" r:id="rId4" imgW="4152900" imgH="457200" progId="Equation.DSMT4">
                  <p:embed/>
                </p:oleObj>
              </mc:Choice>
              <mc:Fallback>
                <p:oleObj name="Equation" r:id="rId4" imgW="4152900" imgH="457200" progId="Equation.DSMT4">
                  <p:embed/>
                  <p:pic>
                    <p:nvPicPr>
                      <p:cNvPr id="0" name=""/>
                      <p:cNvPicPr/>
                      <p:nvPr/>
                    </p:nvPicPr>
                    <p:blipFill>
                      <a:blip r:embed="rId5"/>
                      <a:stretch>
                        <a:fillRect/>
                      </a:stretch>
                    </p:blipFill>
                    <p:spPr>
                      <a:xfrm>
                        <a:off x="83215" y="83473"/>
                        <a:ext cx="4152900" cy="4572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10142781"/>
              </p:ext>
            </p:extLst>
          </p:nvPr>
        </p:nvGraphicFramePr>
        <p:xfrm>
          <a:off x="324675" y="979488"/>
          <a:ext cx="4051300" cy="571500"/>
        </p:xfrm>
        <a:graphic>
          <a:graphicData uri="http://schemas.openxmlformats.org/presentationml/2006/ole">
            <mc:AlternateContent xmlns:mc="http://schemas.openxmlformats.org/markup-compatibility/2006">
              <mc:Choice xmlns:v="urn:schemas-microsoft-com:vml" Requires="v">
                <p:oleObj spid="_x0000_s76869" name="Equation" r:id="rId6" imgW="4051300" imgH="571500" progId="Equation.DSMT4">
                  <p:embed/>
                </p:oleObj>
              </mc:Choice>
              <mc:Fallback>
                <p:oleObj name="Equation" r:id="rId6" imgW="4051300" imgH="571500" progId="Equation.DSMT4">
                  <p:embed/>
                  <p:pic>
                    <p:nvPicPr>
                      <p:cNvPr id="0" name=""/>
                      <p:cNvPicPr/>
                      <p:nvPr/>
                    </p:nvPicPr>
                    <p:blipFill>
                      <a:blip r:embed="rId7"/>
                      <a:stretch>
                        <a:fillRect/>
                      </a:stretch>
                    </p:blipFill>
                    <p:spPr>
                      <a:xfrm>
                        <a:off x="324675" y="979488"/>
                        <a:ext cx="4051300" cy="571500"/>
                      </a:xfrm>
                      <a:prstGeom prst="rect">
                        <a:avLst/>
                      </a:prstGeom>
                    </p:spPr>
                  </p:pic>
                </p:oleObj>
              </mc:Fallback>
            </mc:AlternateContent>
          </a:graphicData>
        </a:graphic>
      </p:graphicFrame>
      <p:sp>
        <p:nvSpPr>
          <p:cNvPr id="9" name="Title 1"/>
          <p:cNvSpPr txBox="1">
            <a:spLocks/>
          </p:cNvSpPr>
          <p:nvPr/>
        </p:nvSpPr>
        <p:spPr>
          <a:xfrm>
            <a:off x="190919" y="2323916"/>
            <a:ext cx="3817883" cy="63239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Times New Roman"/>
              <a:cs typeface="Times New Roman"/>
            </a:endParaRPr>
          </a:p>
        </p:txBody>
      </p:sp>
      <p:sp>
        <p:nvSpPr>
          <p:cNvPr id="5" name="TextBox 4"/>
          <p:cNvSpPr txBox="1"/>
          <p:nvPr/>
        </p:nvSpPr>
        <p:spPr>
          <a:xfrm>
            <a:off x="177104" y="1949161"/>
            <a:ext cx="8773584" cy="584776"/>
          </a:xfrm>
          <a:prstGeom prst="rect">
            <a:avLst/>
          </a:prstGeom>
          <a:noFill/>
        </p:spPr>
        <p:txBody>
          <a:bodyPr wrap="square" rtlCol="0">
            <a:spAutoFit/>
          </a:bodyPr>
          <a:lstStyle/>
          <a:p>
            <a:r>
              <a:rPr lang="en-US" sz="3200" dirty="0">
                <a:latin typeface="Times New Roman"/>
                <a:cs typeface="Times New Roman"/>
              </a:rPr>
              <a:t>Therefore, the transfer function </a:t>
            </a:r>
            <a:r>
              <a:rPr lang="en-US" sz="3200" i="1" dirty="0">
                <a:latin typeface="Times New Roman"/>
                <a:cs typeface="Times New Roman"/>
              </a:rPr>
              <a:t>H</a:t>
            </a:r>
            <a:r>
              <a:rPr lang="en-US" sz="3200" dirty="0">
                <a:latin typeface="Times New Roman"/>
                <a:cs typeface="Times New Roman"/>
              </a:rPr>
              <a:t>(</a:t>
            </a:r>
            <a:r>
              <a:rPr lang="en-US" sz="3200" i="1" dirty="0">
                <a:latin typeface="Times New Roman"/>
                <a:cs typeface="Times New Roman"/>
              </a:rPr>
              <a:t>s</a:t>
            </a:r>
            <a:r>
              <a:rPr lang="en-US" sz="3200" dirty="0">
                <a:latin typeface="Times New Roman"/>
                <a:cs typeface="Times New Roman"/>
              </a:rPr>
              <a:t>) is given by</a:t>
            </a:r>
          </a:p>
        </p:txBody>
      </p:sp>
      <p:graphicFrame>
        <p:nvGraphicFramePr>
          <p:cNvPr id="20" name="Object 19"/>
          <p:cNvGraphicFramePr>
            <a:graphicFrameLocks noChangeAspect="1"/>
          </p:cNvGraphicFramePr>
          <p:nvPr>
            <p:extLst>
              <p:ext uri="{D42A27DB-BD31-4B8C-83A1-F6EECF244321}">
                <p14:modId xmlns:p14="http://schemas.microsoft.com/office/powerpoint/2010/main" val="1088119921"/>
              </p:ext>
            </p:extLst>
          </p:nvPr>
        </p:nvGraphicFramePr>
        <p:xfrm>
          <a:off x="2053431" y="2956307"/>
          <a:ext cx="2108200" cy="1079500"/>
        </p:xfrm>
        <a:graphic>
          <a:graphicData uri="http://schemas.openxmlformats.org/presentationml/2006/ole">
            <mc:AlternateContent xmlns:mc="http://schemas.openxmlformats.org/markup-compatibility/2006">
              <mc:Choice xmlns:v="urn:schemas-microsoft-com:vml" Requires="v">
                <p:oleObj spid="_x0000_s76870" name="Equation" r:id="rId8" imgW="2108200" imgH="1079500" progId="Equation.DSMT4">
                  <p:embed/>
                </p:oleObj>
              </mc:Choice>
              <mc:Fallback>
                <p:oleObj name="Equation" r:id="rId8" imgW="2108200" imgH="1079500" progId="Equation.DSMT4">
                  <p:embed/>
                  <p:pic>
                    <p:nvPicPr>
                      <p:cNvPr id="0" name=""/>
                      <p:cNvPicPr/>
                      <p:nvPr/>
                    </p:nvPicPr>
                    <p:blipFill>
                      <a:blip r:embed="rId9"/>
                      <a:stretch>
                        <a:fillRect/>
                      </a:stretch>
                    </p:blipFill>
                    <p:spPr>
                      <a:xfrm>
                        <a:off x="2053431" y="2956307"/>
                        <a:ext cx="2108200" cy="10795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044365609"/>
              </p:ext>
            </p:extLst>
          </p:nvPr>
        </p:nvGraphicFramePr>
        <p:xfrm>
          <a:off x="5778224" y="1042988"/>
          <a:ext cx="2527300" cy="508000"/>
        </p:xfrm>
        <a:graphic>
          <a:graphicData uri="http://schemas.openxmlformats.org/presentationml/2006/ole">
            <mc:AlternateContent xmlns:mc="http://schemas.openxmlformats.org/markup-compatibility/2006">
              <mc:Choice xmlns:v="urn:schemas-microsoft-com:vml" Requires="v">
                <p:oleObj spid="_x0000_s76871" name="Equation" r:id="rId10" imgW="2527300" imgH="508000" progId="Equation.DSMT4">
                  <p:embed/>
                </p:oleObj>
              </mc:Choice>
              <mc:Fallback>
                <p:oleObj name="Equation" r:id="rId10" imgW="2527300" imgH="508000" progId="Equation.DSMT4">
                  <p:embed/>
                  <p:pic>
                    <p:nvPicPr>
                      <p:cNvPr id="0" name=""/>
                      <p:cNvPicPr/>
                      <p:nvPr/>
                    </p:nvPicPr>
                    <p:blipFill>
                      <a:blip r:embed="rId11"/>
                      <a:stretch>
                        <a:fillRect/>
                      </a:stretch>
                    </p:blipFill>
                    <p:spPr>
                      <a:xfrm>
                        <a:off x="5778224" y="1042988"/>
                        <a:ext cx="2527300" cy="5080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325111688"/>
              </p:ext>
            </p:extLst>
          </p:nvPr>
        </p:nvGraphicFramePr>
        <p:xfrm>
          <a:off x="4321023" y="2956307"/>
          <a:ext cx="2209800" cy="1003300"/>
        </p:xfrm>
        <a:graphic>
          <a:graphicData uri="http://schemas.openxmlformats.org/presentationml/2006/ole">
            <mc:AlternateContent xmlns:mc="http://schemas.openxmlformats.org/markup-compatibility/2006">
              <mc:Choice xmlns:v="urn:schemas-microsoft-com:vml" Requires="v">
                <p:oleObj spid="_x0000_s76872" name="Equation" r:id="rId12" imgW="2209800" imgH="1003300" progId="Equation.DSMT4">
                  <p:embed/>
                </p:oleObj>
              </mc:Choice>
              <mc:Fallback>
                <p:oleObj name="Equation" r:id="rId12" imgW="2209800" imgH="1003300" progId="Equation.DSMT4">
                  <p:embed/>
                  <p:pic>
                    <p:nvPicPr>
                      <p:cNvPr id="0" name=""/>
                      <p:cNvPicPr/>
                      <p:nvPr/>
                    </p:nvPicPr>
                    <p:blipFill>
                      <a:blip r:embed="rId13"/>
                      <a:stretch>
                        <a:fillRect/>
                      </a:stretch>
                    </p:blipFill>
                    <p:spPr>
                      <a:xfrm>
                        <a:off x="4321023" y="2956307"/>
                        <a:ext cx="2209800" cy="1003300"/>
                      </a:xfrm>
                      <a:prstGeom prst="rect">
                        <a:avLst/>
                      </a:prstGeom>
                    </p:spPr>
                  </p:pic>
                </p:oleObj>
              </mc:Fallback>
            </mc:AlternateContent>
          </a:graphicData>
        </a:graphic>
      </p:graphicFrame>
    </p:spTree>
    <p:extLst>
      <p:ext uri="{BB962C8B-B14F-4D97-AF65-F5344CB8AC3E}">
        <p14:creationId xmlns:p14="http://schemas.microsoft.com/office/powerpoint/2010/main" val="372377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31637</TotalTime>
  <Words>113</Words>
  <Application>Microsoft Office PowerPoint</Application>
  <PresentationFormat>On-screen Show (16:9)</PresentationFormat>
  <Paragraphs>10</Paragraphs>
  <Slides>4</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10" baseType="lpstr">
      <vt:lpstr>Times New Roman</vt:lpstr>
      <vt:lpstr>MS PGothic</vt:lpstr>
      <vt:lpstr>Calibri</vt:lpstr>
      <vt:lpstr>Arial</vt:lpstr>
      <vt:lpstr>Office Theme</vt:lpstr>
      <vt:lpstr>Equation</vt:lpstr>
      <vt:lpstr>The transfer function of a linear system is defined as the ratio of the Laplace transform of the output function y(t) to the Laplace transform of the input function g(t), when all initial conditions are zero. If a linear system is governed by the differential equation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Determine whether the given relation is an implicit solution to the given differential equation. Assume that the relationship does define y implicitly as a function of x and use implicit differentiation.</dc:title>
  <dc:creator>Tom Atwater</dc:creator>
  <cp:lastModifiedBy>Krebs, Jonathan</cp:lastModifiedBy>
  <cp:revision>434</cp:revision>
  <dcterms:created xsi:type="dcterms:W3CDTF">2017-02-10T16:54:47Z</dcterms:created>
  <dcterms:modified xsi:type="dcterms:W3CDTF">2018-04-09T17:06:20Z</dcterms:modified>
</cp:coreProperties>
</file>