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6"/>
  </p:notesMasterIdLst>
  <p:sldIdLst>
    <p:sldId id="262" r:id="rId2"/>
    <p:sldId id="285" r:id="rId3"/>
    <p:sldId id="286" r:id="rId4"/>
    <p:sldId id="287" r:id="rId5"/>
  </p:sldIdLst>
  <p:sldSz cx="9144000" cy="5143500" type="screen16x9"/>
  <p:notesSz cx="6858000" cy="9144000"/>
  <p:embeddedFontLst>
    <p:embeddedFont>
      <p:font typeface="MS PGothic" panose="020B0600070205080204" pitchFamily="34" charset="-128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63C7"/>
    <a:srgbClr val="EF0000"/>
    <a:srgbClr val="FEF8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112" autoAdjust="0"/>
  </p:normalViewPr>
  <p:slideViewPr>
    <p:cSldViewPr snapToGrid="0" snapToObjects="1">
      <p:cViewPr varScale="1">
        <p:scale>
          <a:sx n="120" d="100"/>
          <a:sy n="120" d="100"/>
        </p:scale>
        <p:origin x="1344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10" Type="http://schemas.openxmlformats.org/officeDocument/2006/relationships/image" Target="../media/image13.emf"/><Relationship Id="rId4" Type="http://schemas.openxmlformats.org/officeDocument/2006/relationships/image" Target="../media/image7.emf"/><Relationship Id="rId9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4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92763-597C-144A-97B7-E429E1110FAA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3067C-F685-5842-80D8-1AE33169B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35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18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71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32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31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50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1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40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10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17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66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gray">
          <a:xfrm>
            <a:off x="0" y="4935537"/>
            <a:ext cx="9144000" cy="214312"/>
          </a:xfrm>
          <a:prstGeom prst="rect">
            <a:avLst/>
          </a:prstGeom>
          <a:solidFill>
            <a:srgbClr val="1C4A5E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 b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pic>
        <p:nvPicPr>
          <p:cNvPr id="8" name="Shape 40"/>
          <p:cNvPicPr preferRelativeResize="0"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9" y="4921088"/>
            <a:ext cx="722311" cy="219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0"/>
          <p:cNvSpPr txBox="1">
            <a:spLocks noChangeArrowheads="1"/>
          </p:cNvSpPr>
          <p:nvPr userDrawn="1"/>
        </p:nvSpPr>
        <p:spPr bwMode="auto">
          <a:xfrm>
            <a:off x="3105150" y="4925139"/>
            <a:ext cx="38227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000" b="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Copyright © 2018, 2012, 2008 Pearson Education, Inc.  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181100" y="4935537"/>
            <a:ext cx="169148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900" spc="205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ALWAYS LEARNING</a:t>
            </a:r>
            <a:endParaRPr lang="en-US" sz="900" b="0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TextBox 18"/>
          <p:cNvSpPr txBox="1">
            <a:spLocks noChangeArrowheads="1"/>
          </p:cNvSpPr>
          <p:nvPr userDrawn="1"/>
        </p:nvSpPr>
        <p:spPr bwMode="auto">
          <a:xfrm>
            <a:off x="7378700" y="4910182"/>
            <a:ext cx="1219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000" b="0" dirty="0">
                <a:solidFill>
                  <a:prstClr val="white"/>
                </a:solidFill>
                <a:ea typeface="MS PGothic" panose="020B0600070205080204" pitchFamily="34" charset="-128"/>
              </a:rPr>
              <a:t>Slide </a:t>
            </a:r>
            <a:fld id="{C1165AEB-7ABF-4805-BAD5-BFA81993408A}" type="slidenum">
              <a:rPr lang="en-US" altLang="en-US" sz="1000" b="0" smtClean="0">
                <a:solidFill>
                  <a:prstClr val="white"/>
                </a:solidFill>
                <a:ea typeface="MS PGothic" panose="020B0600070205080204" pitchFamily="34" charset="-128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000" b="0" dirty="0">
              <a:solidFill>
                <a:prstClr val="white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546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8.emf"/><Relationship Id="rId18" Type="http://schemas.openxmlformats.org/officeDocument/2006/relationships/oleObject" Target="../embeddings/oleObject10.bin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12.emf"/><Relationship Id="rId7" Type="http://schemas.openxmlformats.org/officeDocument/2006/relationships/image" Target="../media/image5.e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10.e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9.bin"/><Relationship Id="rId20" Type="http://schemas.openxmlformats.org/officeDocument/2006/relationships/oleObject" Target="../embeddings/oleObject11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7.emf"/><Relationship Id="rId5" Type="http://schemas.openxmlformats.org/officeDocument/2006/relationships/image" Target="../media/image4.emf"/><Relationship Id="rId15" Type="http://schemas.openxmlformats.org/officeDocument/2006/relationships/image" Target="../media/image9.emf"/><Relationship Id="rId23" Type="http://schemas.openxmlformats.org/officeDocument/2006/relationships/image" Target="../media/image13.emf"/><Relationship Id="rId10" Type="http://schemas.openxmlformats.org/officeDocument/2006/relationships/oleObject" Target="../embeddings/oleObject6.bin"/><Relationship Id="rId19" Type="http://schemas.openxmlformats.org/officeDocument/2006/relationships/image" Target="../media/image11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6.emf"/><Relationship Id="rId14" Type="http://schemas.openxmlformats.org/officeDocument/2006/relationships/oleObject" Target="../embeddings/oleObject8.bin"/><Relationship Id="rId22" Type="http://schemas.openxmlformats.org/officeDocument/2006/relationships/oleObject" Target="../embeddings/oleObject12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18.e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5.emf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17.emf"/><Relationship Id="rId5" Type="http://schemas.openxmlformats.org/officeDocument/2006/relationships/image" Target="../media/image14.e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22.emf"/><Relationship Id="rId5" Type="http://schemas.openxmlformats.org/officeDocument/2006/relationships/image" Target="../media/image19.e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6552" y="470246"/>
            <a:ext cx="8353992" cy="1216553"/>
          </a:xfrm>
        </p:spPr>
        <p:txBody>
          <a:bodyPr anchor="t">
            <a:noAutofit/>
          </a:bodyPr>
          <a:lstStyle/>
          <a:p>
            <a:pPr algn="l"/>
            <a:r>
              <a:rPr lang="en-US" sz="3200" dirty="0">
                <a:latin typeface="Times New Roman"/>
                <a:cs typeface="Times New Roman"/>
              </a:rPr>
              <a:t>Solve for </a:t>
            </a:r>
            <a:r>
              <a:rPr lang="en-US" sz="3200" i="1" dirty="0">
                <a:latin typeface="Times New Roman"/>
                <a:cs typeface="Times New Roman"/>
              </a:rPr>
              <a:t>Y</a:t>
            </a:r>
            <a:r>
              <a:rPr lang="en-US" sz="3200" dirty="0">
                <a:latin typeface="Times New Roman"/>
                <a:cs typeface="Times New Roman"/>
              </a:rPr>
              <a:t>(</a:t>
            </a:r>
            <a:r>
              <a:rPr lang="en-US" sz="3200" i="1" dirty="0">
                <a:latin typeface="Times New Roman"/>
                <a:cs typeface="Times New Roman"/>
              </a:rPr>
              <a:t>s</a:t>
            </a:r>
            <a:r>
              <a:rPr lang="en-US" sz="3200" dirty="0">
                <a:latin typeface="Times New Roman"/>
                <a:cs typeface="Times New Roman"/>
              </a:rPr>
              <a:t>), the Laplace transform of the solution </a:t>
            </a:r>
            <a:r>
              <a:rPr lang="en-US" sz="3200" i="1" dirty="0">
                <a:latin typeface="Times New Roman"/>
                <a:cs typeface="Times New Roman"/>
              </a:rPr>
              <a:t>y</a:t>
            </a:r>
            <a:r>
              <a:rPr lang="en-US" sz="3200" dirty="0">
                <a:latin typeface="Times New Roman"/>
                <a:cs typeface="Times New Roman"/>
              </a:rPr>
              <a:t>(</a:t>
            </a:r>
            <a:r>
              <a:rPr lang="en-US" sz="3200" i="1" dirty="0">
                <a:latin typeface="Times New Roman"/>
                <a:cs typeface="Times New Roman"/>
              </a:rPr>
              <a:t>t</a:t>
            </a:r>
            <a:r>
              <a:rPr lang="en-US" sz="3200" dirty="0">
                <a:latin typeface="Times New Roman"/>
                <a:cs typeface="Times New Roman"/>
              </a:rPr>
              <a:t>) to the given initial value problem.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4306063"/>
              </p:ext>
            </p:extLst>
          </p:nvPr>
        </p:nvGraphicFramePr>
        <p:xfrm>
          <a:off x="1516063" y="1903413"/>
          <a:ext cx="57277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46" name="Equation" r:id="rId4" imgW="5727700" imgH="508000" progId="Equation.DSMT4">
                  <p:embed/>
                </p:oleObj>
              </mc:Choice>
              <mc:Fallback>
                <p:oleObj name="Equation" r:id="rId4" imgW="5727700" imgH="50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16063" y="1903413"/>
                        <a:ext cx="57277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36552" y="2722419"/>
            <a:ext cx="8249096" cy="6058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latin typeface="Times New Roman"/>
                <a:cs typeface="Times New Roman"/>
              </a:rPr>
              <a:t>where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758041"/>
              </p:ext>
            </p:extLst>
          </p:nvPr>
        </p:nvGraphicFramePr>
        <p:xfrm>
          <a:off x="3090863" y="3447240"/>
          <a:ext cx="25781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47" name="Equation" r:id="rId6" imgW="2578100" imgH="1104900" progId="Equation.DSMT4">
                  <p:embed/>
                </p:oleObj>
              </mc:Choice>
              <mc:Fallback>
                <p:oleObj name="Equation" r:id="rId6" imgW="2578100" imgH="1104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90863" y="3447240"/>
                        <a:ext cx="25781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212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9235183"/>
              </p:ext>
            </p:extLst>
          </p:nvPr>
        </p:nvGraphicFramePr>
        <p:xfrm>
          <a:off x="92406" y="86317"/>
          <a:ext cx="7835901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" name="Equation" r:id="rId4" imgW="7835900" imgH="977900" progId="Equation.DSMT4">
                  <p:embed/>
                </p:oleObj>
              </mc:Choice>
              <mc:Fallback>
                <p:oleObj name="Equation" r:id="rId4" imgW="7835900" imgH="977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406" y="86317"/>
                        <a:ext cx="7835901" cy="97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877108"/>
              </p:ext>
            </p:extLst>
          </p:nvPr>
        </p:nvGraphicFramePr>
        <p:xfrm>
          <a:off x="281975" y="1151185"/>
          <a:ext cx="41529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" name="Equation" r:id="rId6" imgW="4152900" imgH="1181100" progId="Equation.DSMT4">
                  <p:embed/>
                </p:oleObj>
              </mc:Choice>
              <mc:Fallback>
                <p:oleObj name="Equation" r:id="rId6" imgW="4152900" imgH="1181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1975" y="1151185"/>
                        <a:ext cx="4152900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35441"/>
              </p:ext>
            </p:extLst>
          </p:nvPr>
        </p:nvGraphicFramePr>
        <p:xfrm>
          <a:off x="4568663" y="1151185"/>
          <a:ext cx="30734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" name="Equation" r:id="rId8" imgW="3073400" imgH="1181100" progId="Equation.DSMT4">
                  <p:embed/>
                </p:oleObj>
              </mc:Choice>
              <mc:Fallback>
                <p:oleObj name="Equation" r:id="rId8" imgW="3073400" imgH="1181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68663" y="1151185"/>
                        <a:ext cx="3073400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544080"/>
              </p:ext>
            </p:extLst>
          </p:nvPr>
        </p:nvGraphicFramePr>
        <p:xfrm>
          <a:off x="88472" y="2332285"/>
          <a:ext cx="167640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" name="Equation" r:id="rId10" imgW="1676400" imgH="1231900" progId="Equation.DSMT4">
                  <p:embed/>
                </p:oleObj>
              </mc:Choice>
              <mc:Fallback>
                <p:oleObj name="Equation" r:id="rId10" imgW="1676400" imgH="1231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8472" y="2332285"/>
                        <a:ext cx="1676400" cy="1231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2649973"/>
              </p:ext>
            </p:extLst>
          </p:nvPr>
        </p:nvGraphicFramePr>
        <p:xfrm>
          <a:off x="1734013" y="2332285"/>
          <a:ext cx="148590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" name="Equation" r:id="rId12" imgW="1485900" imgH="1231900" progId="Equation.DSMT4">
                  <p:embed/>
                </p:oleObj>
              </mc:Choice>
              <mc:Fallback>
                <p:oleObj name="Equation" r:id="rId12" imgW="1485900" imgH="1231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734013" y="2332285"/>
                        <a:ext cx="1485900" cy="1231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5803953"/>
              </p:ext>
            </p:extLst>
          </p:nvPr>
        </p:nvGraphicFramePr>
        <p:xfrm>
          <a:off x="3178941" y="2383085"/>
          <a:ext cx="17653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" name="Equation" r:id="rId14" imgW="1765300" imgH="1181100" progId="Equation.DSMT4">
                  <p:embed/>
                </p:oleObj>
              </mc:Choice>
              <mc:Fallback>
                <p:oleObj name="Equation" r:id="rId14" imgW="1765300" imgH="1181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178941" y="2383085"/>
                        <a:ext cx="1765300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0741436"/>
              </p:ext>
            </p:extLst>
          </p:nvPr>
        </p:nvGraphicFramePr>
        <p:xfrm>
          <a:off x="5046671" y="2433885"/>
          <a:ext cx="26543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" name="Equation" r:id="rId16" imgW="2654300" imgH="1028700" progId="Equation.DSMT4">
                  <p:embed/>
                </p:oleObj>
              </mc:Choice>
              <mc:Fallback>
                <p:oleObj name="Equation" r:id="rId16" imgW="2654300" imgH="1028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046671" y="2433885"/>
                        <a:ext cx="2654300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6397944"/>
              </p:ext>
            </p:extLst>
          </p:nvPr>
        </p:nvGraphicFramePr>
        <p:xfrm>
          <a:off x="7772593" y="2322044"/>
          <a:ext cx="132080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" name="Equation" r:id="rId18" imgW="1320800" imgH="1231900" progId="Equation.DSMT4">
                  <p:embed/>
                </p:oleObj>
              </mc:Choice>
              <mc:Fallback>
                <p:oleObj name="Equation" r:id="rId18" imgW="1320800" imgH="1231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772593" y="2322044"/>
                        <a:ext cx="1320800" cy="1231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5668236"/>
              </p:ext>
            </p:extLst>
          </p:nvPr>
        </p:nvGraphicFramePr>
        <p:xfrm>
          <a:off x="92406" y="3804642"/>
          <a:ext cx="36576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" name="Equation" r:id="rId20" imgW="3657600" imgH="1041400" progId="Equation.DSMT4">
                  <p:embed/>
                </p:oleObj>
              </mc:Choice>
              <mc:Fallback>
                <p:oleObj name="Equation" r:id="rId20" imgW="3657600" imgH="1041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92406" y="3804642"/>
                        <a:ext cx="3657600" cy="104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6005864"/>
              </p:ext>
            </p:extLst>
          </p:nvPr>
        </p:nvGraphicFramePr>
        <p:xfrm>
          <a:off x="3811464" y="3804642"/>
          <a:ext cx="28067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" name="Equation" r:id="rId22" imgW="2806700" imgH="1041400" progId="Equation.DSMT4">
                  <p:embed/>
                </p:oleObj>
              </mc:Choice>
              <mc:Fallback>
                <p:oleObj name="Equation" r:id="rId22" imgW="2806700" imgH="1041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3811464" y="3804642"/>
                        <a:ext cx="2806700" cy="104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858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3781267"/>
              </p:ext>
            </p:extLst>
          </p:nvPr>
        </p:nvGraphicFramePr>
        <p:xfrm>
          <a:off x="102478" y="103312"/>
          <a:ext cx="5080000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36" name="Equation" r:id="rId4" imgW="5080000" imgH="1536700" progId="Equation.DSMT4">
                  <p:embed/>
                </p:oleObj>
              </mc:Choice>
              <mc:Fallback>
                <p:oleObj name="Equation" r:id="rId4" imgW="5080000" imgH="153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2478" y="103312"/>
                        <a:ext cx="5080000" cy="153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6206894"/>
              </p:ext>
            </p:extLst>
          </p:nvPr>
        </p:nvGraphicFramePr>
        <p:xfrm>
          <a:off x="4115748" y="641041"/>
          <a:ext cx="47625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37" name="Equation" r:id="rId6" imgW="4762500" imgH="1041400" progId="Equation.DSMT4">
                  <p:embed/>
                </p:oleObj>
              </mc:Choice>
              <mc:Fallback>
                <p:oleObj name="Equation" r:id="rId6" imgW="4762500" imgH="1041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15748" y="641041"/>
                        <a:ext cx="4762500" cy="104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614944"/>
              </p:ext>
            </p:extLst>
          </p:nvPr>
        </p:nvGraphicFramePr>
        <p:xfrm>
          <a:off x="102478" y="2257703"/>
          <a:ext cx="25781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38" name="Equation" r:id="rId8" imgW="2578100" imgH="508000" progId="Equation.DSMT4">
                  <p:embed/>
                </p:oleObj>
              </mc:Choice>
              <mc:Fallback>
                <p:oleObj name="Equation" r:id="rId8" imgW="2578100" imgH="50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2478" y="2257703"/>
                        <a:ext cx="25781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388456"/>
              </p:ext>
            </p:extLst>
          </p:nvPr>
        </p:nvGraphicFramePr>
        <p:xfrm>
          <a:off x="3390558" y="2257703"/>
          <a:ext cx="41656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39" name="Equation" r:id="rId10" imgW="4165600" imgH="546100" progId="Equation.DSMT4">
                  <p:embed/>
                </p:oleObj>
              </mc:Choice>
              <mc:Fallback>
                <p:oleObj name="Equation" r:id="rId10" imgW="4165600" imgH="546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390558" y="2257703"/>
                        <a:ext cx="41656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1002549"/>
              </p:ext>
            </p:extLst>
          </p:nvPr>
        </p:nvGraphicFramePr>
        <p:xfrm>
          <a:off x="1323975" y="3298825"/>
          <a:ext cx="63754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40" name="Equation" r:id="rId12" imgW="6375400" imgH="1041400" progId="Equation.DSMT4">
                  <p:embed/>
                </p:oleObj>
              </mc:Choice>
              <mc:Fallback>
                <p:oleObj name="Equation" r:id="rId12" imgW="6375400" imgH="1041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323975" y="3298825"/>
                        <a:ext cx="6375400" cy="104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677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5360354"/>
              </p:ext>
            </p:extLst>
          </p:nvPr>
        </p:nvGraphicFramePr>
        <p:xfrm>
          <a:off x="102478" y="106083"/>
          <a:ext cx="7835901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26" name="Equation" r:id="rId4" imgW="7835900" imgH="977900" progId="Equation.DSMT4">
                  <p:embed/>
                </p:oleObj>
              </mc:Choice>
              <mc:Fallback>
                <p:oleObj name="Equation" r:id="rId4" imgW="7835900" imgH="977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2478" y="106083"/>
                        <a:ext cx="7835901" cy="97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2588956"/>
              </p:ext>
            </p:extLst>
          </p:nvPr>
        </p:nvGraphicFramePr>
        <p:xfrm>
          <a:off x="1323975" y="1331913"/>
          <a:ext cx="63754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27" name="Equation" r:id="rId6" imgW="6375400" imgH="1041400" progId="Equation.DSMT4">
                  <p:embed/>
                </p:oleObj>
              </mc:Choice>
              <mc:Fallback>
                <p:oleObj name="Equation" r:id="rId6" imgW="6375400" imgH="1041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23975" y="1331913"/>
                        <a:ext cx="6375400" cy="104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5888810"/>
              </p:ext>
            </p:extLst>
          </p:nvPr>
        </p:nvGraphicFramePr>
        <p:xfrm>
          <a:off x="2065310" y="2499536"/>
          <a:ext cx="60579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28" name="Equation" r:id="rId8" imgW="6057900" imgH="1104900" progId="Equation.DSMT4">
                  <p:embed/>
                </p:oleObj>
              </mc:Choice>
              <mc:Fallback>
                <p:oleObj name="Equation" r:id="rId8" imgW="6057900" imgH="1104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65310" y="2499536"/>
                        <a:ext cx="60579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08024"/>
              </p:ext>
            </p:extLst>
          </p:nvPr>
        </p:nvGraphicFramePr>
        <p:xfrm>
          <a:off x="2065310" y="3776067"/>
          <a:ext cx="51816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29" name="Equation" r:id="rId10" imgW="5181600" imgH="1130300" progId="Equation.DSMT4">
                  <p:embed/>
                </p:oleObj>
              </mc:Choice>
              <mc:Fallback>
                <p:oleObj name="Equation" r:id="rId10" imgW="5181600" imgH="1130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065310" y="3776067"/>
                        <a:ext cx="5181600" cy="113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113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32855</TotalTime>
  <Words>28</Words>
  <Application>Microsoft Office PowerPoint</Application>
  <PresentationFormat>On-screen Show (16:9)</PresentationFormat>
  <Paragraphs>6</Paragraphs>
  <Slides>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Times New Roman</vt:lpstr>
      <vt:lpstr>MS PGothic</vt:lpstr>
      <vt:lpstr>Calibri</vt:lpstr>
      <vt:lpstr>Arial</vt:lpstr>
      <vt:lpstr>Office Theme</vt:lpstr>
      <vt:lpstr>Equation</vt:lpstr>
      <vt:lpstr>Solve for Y(s), the Laplace transform of the solution y(t) to the given initial value problem.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Determine whether the given relation is an implicit solution to the given differential equation. Assume that the relationship does define y implicitly as a function of x and use implicit differentiation.</dc:title>
  <dc:creator>Tom Atwater</dc:creator>
  <cp:lastModifiedBy>Krebs, Jonathan</cp:lastModifiedBy>
  <cp:revision>483</cp:revision>
  <dcterms:created xsi:type="dcterms:W3CDTF">2017-02-10T16:54:47Z</dcterms:created>
  <dcterms:modified xsi:type="dcterms:W3CDTF">2018-04-09T17:08:09Z</dcterms:modified>
</cp:coreProperties>
</file>