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4"/>
  </p:notesMasterIdLst>
  <p:sldIdLst>
    <p:sldId id="277" r:id="rId2"/>
    <p:sldId id="279" r:id="rId3"/>
  </p:sldIdLst>
  <p:sldSz cx="9144000" cy="5143500" type="screen16x9"/>
  <p:notesSz cx="6858000" cy="9144000"/>
  <p:embeddedFontLst>
    <p:embeddedFont>
      <p:font typeface="MS PGothic" panose="020B0600070205080204" pitchFamily="34" charset="-128"/>
      <p:regular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3C7"/>
    <a:srgbClr val="EF0000"/>
    <a:srgbClr val="FEF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12" autoAdjust="0"/>
  </p:normalViewPr>
  <p:slideViewPr>
    <p:cSldViewPr snapToGrid="0" snapToObjects="1">
      <p:cViewPr varScale="1">
        <p:scale>
          <a:sx n="120" d="100"/>
          <a:sy n="120" d="100"/>
        </p:scale>
        <p:origin x="1344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10" Type="http://schemas.openxmlformats.org/officeDocument/2006/relationships/image" Target="../media/image13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92763-597C-144A-97B7-E429E1110FA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3067C-F685-5842-80D8-1AE33169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067C-F685-5842-80D8-1AE33169BD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02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067C-F685-5842-80D8-1AE33169BD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02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3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1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7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3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3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5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4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1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1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6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4935537"/>
            <a:ext cx="9144000" cy="214312"/>
          </a:xfrm>
          <a:prstGeom prst="rect">
            <a:avLst/>
          </a:prstGeom>
          <a:solidFill>
            <a:srgbClr val="1C4A5E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b="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pic>
        <p:nvPicPr>
          <p:cNvPr id="8" name="Shape 40"/>
          <p:cNvPicPr preferRelativeResize="0"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9" y="4921088"/>
            <a:ext cx="722311" cy="219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20"/>
          <p:cNvSpPr txBox="1">
            <a:spLocks noChangeArrowheads="1"/>
          </p:cNvSpPr>
          <p:nvPr userDrawn="1"/>
        </p:nvSpPr>
        <p:spPr bwMode="auto">
          <a:xfrm>
            <a:off x="3105150" y="4925139"/>
            <a:ext cx="38227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000" b="0" dirty="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Copyright © 2018, 2012, 2008 Pearson Education, Inc. 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181100" y="4935537"/>
            <a:ext cx="16914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900" spc="205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ALWAYS LEARNING</a:t>
            </a:r>
            <a:endParaRPr lang="en-US" sz="900" b="0" dirty="0">
              <a:solidFill>
                <a:srgbClr val="FFFF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TextBox 18"/>
          <p:cNvSpPr txBox="1">
            <a:spLocks noChangeArrowheads="1"/>
          </p:cNvSpPr>
          <p:nvPr userDrawn="1"/>
        </p:nvSpPr>
        <p:spPr bwMode="auto">
          <a:xfrm>
            <a:off x="7378700" y="4910182"/>
            <a:ext cx="12192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000" b="0" dirty="0">
                <a:solidFill>
                  <a:prstClr val="white"/>
                </a:solidFill>
                <a:ea typeface="MS PGothic" panose="020B0600070205080204" pitchFamily="34" charset="-128"/>
              </a:rPr>
              <a:t>Slide </a:t>
            </a:r>
            <a:fld id="{C1165AEB-7ABF-4805-BAD5-BFA81993408A}" type="slidenum">
              <a:rPr lang="en-US" altLang="en-US" sz="1000" b="0" smtClean="0">
                <a:solidFill>
                  <a:prstClr val="white"/>
                </a:solidFill>
                <a:ea typeface="MS PGothic" panose="020B0600070205080204" pitchFamily="34" charset="-128"/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000" b="0" dirty="0">
              <a:solidFill>
                <a:prstClr val="white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546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emf"/><Relationship Id="rId18" Type="http://schemas.openxmlformats.org/officeDocument/2006/relationships/oleObject" Target="../embeddings/oleObject10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2.emf"/><Relationship Id="rId7" Type="http://schemas.openxmlformats.org/officeDocument/2006/relationships/image" Target="../media/image5.e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emf"/><Relationship Id="rId5" Type="http://schemas.openxmlformats.org/officeDocument/2006/relationships/image" Target="../media/image4.emf"/><Relationship Id="rId15" Type="http://schemas.openxmlformats.org/officeDocument/2006/relationships/image" Target="../media/image9.emf"/><Relationship Id="rId23" Type="http://schemas.openxmlformats.org/officeDocument/2006/relationships/image" Target="../media/image13.e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emf"/><Relationship Id="rId14" Type="http://schemas.openxmlformats.org/officeDocument/2006/relationships/oleObject" Target="../embeddings/oleObject8.bin"/><Relationship Id="rId22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9357" y="303386"/>
            <a:ext cx="8615593" cy="642113"/>
          </a:xfrm>
        </p:spPr>
        <p:txBody>
          <a:bodyPr anchor="t">
            <a:noAutofit/>
          </a:bodyPr>
          <a:lstStyle/>
          <a:p>
            <a:pPr algn="l"/>
            <a:r>
              <a:rPr lang="en-US" sz="3200" b="1" dirty="0">
                <a:latin typeface="Times New Roman"/>
                <a:cs typeface="Times New Roman"/>
              </a:rPr>
              <a:t>van der Pol Equation. </a:t>
            </a:r>
            <a:r>
              <a:rPr lang="en-US" sz="3200" dirty="0">
                <a:latin typeface="Times New Roman"/>
                <a:cs typeface="Times New Roman"/>
              </a:rPr>
              <a:t>In the study of the vacuum tube, the following equation is encountered: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013305"/>
              </p:ext>
            </p:extLst>
          </p:nvPr>
        </p:nvGraphicFramePr>
        <p:xfrm>
          <a:off x="2333625" y="1581150"/>
          <a:ext cx="4445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1" name="Equation" r:id="rId4" imgW="4445000" imgH="571500" progId="Equation.DSMT4">
                  <p:embed/>
                </p:oleObj>
              </mc:Choice>
              <mc:Fallback>
                <p:oleObj name="Equation" r:id="rId4" imgW="4445000" imgH="571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33625" y="1581150"/>
                        <a:ext cx="44450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itle 1"/>
          <p:cNvSpPr txBox="1">
            <a:spLocks/>
          </p:cNvSpPr>
          <p:nvPr/>
        </p:nvSpPr>
        <p:spPr>
          <a:xfrm>
            <a:off x="389357" y="2383946"/>
            <a:ext cx="8347358" cy="6421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latin typeface="Times New Roman"/>
                <a:cs typeface="Times New Roman"/>
              </a:rPr>
              <a:t>Find the Taylor polynomial of degree 4 approximating the solution with the initial values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756799"/>
              </p:ext>
            </p:extLst>
          </p:nvPr>
        </p:nvGraphicFramePr>
        <p:xfrm>
          <a:off x="456139" y="3535928"/>
          <a:ext cx="30353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2" name="Equation" r:id="rId6" imgW="3035300" imgH="508000" progId="Equation.DSMT4">
                  <p:embed/>
                </p:oleObj>
              </mc:Choice>
              <mc:Fallback>
                <p:oleObj name="Equation" r:id="rId6" imgW="3035300" imgH="50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6139" y="3535928"/>
                        <a:ext cx="30353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0671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686052"/>
              </p:ext>
            </p:extLst>
          </p:nvPr>
        </p:nvGraphicFramePr>
        <p:xfrm>
          <a:off x="96802" y="115888"/>
          <a:ext cx="7696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97" name="Equation" r:id="rId4" imgW="7696200" imgH="571500" progId="Equation.DSMT4">
                  <p:embed/>
                </p:oleObj>
              </mc:Choice>
              <mc:Fallback>
                <p:oleObj name="Equation" r:id="rId4" imgW="7696200" imgH="571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802" y="115888"/>
                        <a:ext cx="76962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537412"/>
              </p:ext>
            </p:extLst>
          </p:nvPr>
        </p:nvGraphicFramePr>
        <p:xfrm>
          <a:off x="168258" y="940737"/>
          <a:ext cx="3771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98" name="Equation" r:id="rId6" imgW="3771900" imgH="571500" progId="Equation.DSMT4">
                  <p:embed/>
                </p:oleObj>
              </mc:Choice>
              <mc:Fallback>
                <p:oleObj name="Equation" r:id="rId6" imgW="3771900" imgH="571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8258" y="940737"/>
                        <a:ext cx="37719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264923"/>
              </p:ext>
            </p:extLst>
          </p:nvPr>
        </p:nvGraphicFramePr>
        <p:xfrm>
          <a:off x="7080250" y="972398"/>
          <a:ext cx="1752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99" name="Equation" r:id="rId8" imgW="1752600" imgH="508000" progId="Equation.DSMT4">
                  <p:embed/>
                </p:oleObj>
              </mc:Choice>
              <mc:Fallback>
                <p:oleObj name="Equation" r:id="rId8" imgW="1752600" imgH="50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080250" y="972398"/>
                        <a:ext cx="17526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176290"/>
              </p:ext>
            </p:extLst>
          </p:nvPr>
        </p:nvGraphicFramePr>
        <p:xfrm>
          <a:off x="96838" y="1636713"/>
          <a:ext cx="64262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0" name="Equation" r:id="rId10" imgW="6426200" imgH="635000" progId="Equation.DSMT4">
                  <p:embed/>
                </p:oleObj>
              </mc:Choice>
              <mc:Fallback>
                <p:oleObj name="Equation" r:id="rId10" imgW="6426200" imgH="63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6838" y="1636713"/>
                        <a:ext cx="64262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06966"/>
              </p:ext>
            </p:extLst>
          </p:nvPr>
        </p:nvGraphicFramePr>
        <p:xfrm>
          <a:off x="7020536" y="1700213"/>
          <a:ext cx="1625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1" name="Equation" r:id="rId12" imgW="1625600" imgH="508000" progId="Equation.DSMT4">
                  <p:embed/>
                </p:oleObj>
              </mc:Choice>
              <mc:Fallback>
                <p:oleObj name="Equation" r:id="rId12" imgW="1625600" imgH="50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020536" y="1700213"/>
                        <a:ext cx="16256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850818"/>
              </p:ext>
            </p:extLst>
          </p:nvPr>
        </p:nvGraphicFramePr>
        <p:xfrm>
          <a:off x="96838" y="2395538"/>
          <a:ext cx="5575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2" name="Equation" r:id="rId14" imgW="5575300" imgH="571500" progId="Equation.DSMT4">
                  <p:embed/>
                </p:oleObj>
              </mc:Choice>
              <mc:Fallback>
                <p:oleObj name="Equation" r:id="rId14" imgW="5575300" imgH="571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6838" y="2395538"/>
                        <a:ext cx="55753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19302"/>
              </p:ext>
            </p:extLst>
          </p:nvPr>
        </p:nvGraphicFramePr>
        <p:xfrm>
          <a:off x="2116138" y="3023900"/>
          <a:ext cx="424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3" name="Equation" r:id="rId16" imgW="4241800" imgH="609600" progId="Equation.DSMT4">
                  <p:embed/>
                </p:oleObj>
              </mc:Choice>
              <mc:Fallback>
                <p:oleObj name="Equation" r:id="rId16" imgW="4241800" imgH="60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116138" y="3023900"/>
                        <a:ext cx="42418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845259"/>
              </p:ext>
            </p:extLst>
          </p:nvPr>
        </p:nvGraphicFramePr>
        <p:xfrm>
          <a:off x="6995230" y="3106738"/>
          <a:ext cx="16383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4" name="Equation" r:id="rId18" imgW="1638300" imgH="546100" progId="Equation.DSMT4">
                  <p:embed/>
                </p:oleObj>
              </mc:Choice>
              <mc:Fallback>
                <p:oleObj name="Equation" r:id="rId18" imgW="1638300" imgH="546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995230" y="3106738"/>
                        <a:ext cx="16383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372659"/>
              </p:ext>
            </p:extLst>
          </p:nvPr>
        </p:nvGraphicFramePr>
        <p:xfrm>
          <a:off x="67662" y="3821294"/>
          <a:ext cx="61595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5" name="Equation" r:id="rId20" imgW="6159500" imgH="977900" progId="Equation.DSMT4">
                  <p:embed/>
                </p:oleObj>
              </mc:Choice>
              <mc:Fallback>
                <p:oleObj name="Equation" r:id="rId20" imgW="6159500" imgH="977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7662" y="3821294"/>
                        <a:ext cx="6159500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248369"/>
              </p:ext>
            </p:extLst>
          </p:nvPr>
        </p:nvGraphicFramePr>
        <p:xfrm>
          <a:off x="6292944" y="3795994"/>
          <a:ext cx="28321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6" name="Equation" r:id="rId22" imgW="2832100" imgH="1028700" progId="Equation.DSMT4">
                  <p:embed/>
                </p:oleObj>
              </mc:Choice>
              <mc:Fallback>
                <p:oleObj name="Equation" r:id="rId22" imgW="2832100" imgH="1028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292944" y="3795994"/>
                        <a:ext cx="283210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980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33865</TotalTime>
  <Words>35</Words>
  <Application>Microsoft Office PowerPoint</Application>
  <PresentationFormat>On-screen Show (16:9)</PresentationFormat>
  <Paragraphs>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Times New Roman</vt:lpstr>
      <vt:lpstr>MS PGothic</vt:lpstr>
      <vt:lpstr>Calibri</vt:lpstr>
      <vt:lpstr>Arial</vt:lpstr>
      <vt:lpstr>Office Theme</vt:lpstr>
      <vt:lpstr>Equation</vt:lpstr>
      <vt:lpstr>van der Pol Equation. In the study of the vacuum tube, the following equation is encountered: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Determine whether the given relation is an implicit solution to the given differential equation. Assume that the relationship does define y implicitly as a function of x and use implicit differentiation.</dc:title>
  <dc:creator>Tom Atwater</dc:creator>
  <cp:lastModifiedBy>Krebs, Jonathan</cp:lastModifiedBy>
  <cp:revision>523</cp:revision>
  <dcterms:created xsi:type="dcterms:W3CDTF">2017-02-10T16:54:47Z</dcterms:created>
  <dcterms:modified xsi:type="dcterms:W3CDTF">2018-04-09T17:12:46Z</dcterms:modified>
</cp:coreProperties>
</file>