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284" r:id="rId3"/>
    <p:sldId id="289" r:id="rId4"/>
    <p:sldId id="290" r:id="rId5"/>
    <p:sldId id="291" r:id="rId6"/>
    <p:sldId id="292" r:id="rId7"/>
    <p:sldId id="294" r:id="rId8"/>
    <p:sldId id="293" r:id="rId9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5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1.emf"/><Relationship Id="rId7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17.emf"/><Relationship Id="rId5" Type="http://schemas.openxmlformats.org/officeDocument/2006/relationships/image" Target="../media/image13.emf"/><Relationship Id="rId10" Type="http://schemas.openxmlformats.org/officeDocument/2006/relationships/image" Target="../media/image5.emf"/><Relationship Id="rId4" Type="http://schemas.openxmlformats.org/officeDocument/2006/relationships/image" Target="../media/image22.emf"/><Relationship Id="rId9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5.emf"/><Relationship Id="rId1" Type="http://schemas.openxmlformats.org/officeDocument/2006/relationships/image" Target="../media/image25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5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4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17.emf"/><Relationship Id="rId23" Type="http://schemas.openxmlformats.org/officeDocument/2006/relationships/image" Target="../media/image5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3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3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9" y="470246"/>
            <a:ext cx="8803681" cy="1819359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Find a power series expansion about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= 0 for a general solution to the given differential equation. Your answer should include a general formula for the coefficients.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76610"/>
              </p:ext>
            </p:extLst>
          </p:nvPr>
        </p:nvGraphicFramePr>
        <p:xfrm>
          <a:off x="2986242" y="2763838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2" name="Equation" r:id="rId4" imgW="2768600" imgH="444500" progId="Equation.DSMT4">
                  <p:embed/>
                </p:oleObj>
              </mc:Choice>
              <mc:Fallback>
                <p:oleObj name="Equation" r:id="rId4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6242" y="2763838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90687"/>
              </p:ext>
            </p:extLst>
          </p:nvPr>
        </p:nvGraphicFramePr>
        <p:xfrm>
          <a:off x="617538" y="3657600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3" name="Equation" r:id="rId6" imgW="2349500" imgH="1092200" progId="Equation.DSMT4">
                  <p:embed/>
                </p:oleObj>
              </mc:Choice>
              <mc:Fallback>
                <p:oleObj name="Equation" r:id="rId6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538" y="3657600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65801" y="3342113"/>
            <a:ext cx="5563837" cy="1567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Remember: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0</a:t>
            </a:r>
            <a:r>
              <a:rPr lang="en-US" sz="3200" dirty="0">
                <a:latin typeface="Times New Roman"/>
                <a:cs typeface="Times New Roman"/>
              </a:rPr>
              <a:t> and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</a:t>
            </a:r>
            <a:r>
              <a:rPr lang="en-US" sz="3200" dirty="0">
                <a:latin typeface="Times New Roman"/>
                <a:cs typeface="Times New Roman"/>
              </a:rPr>
              <a:t> will be the “arbitrary constants” in the general solution. </a:t>
            </a:r>
          </a:p>
        </p:txBody>
      </p:sp>
    </p:spTree>
    <p:extLst>
      <p:ext uri="{BB962C8B-B14F-4D97-AF65-F5344CB8AC3E}">
        <p14:creationId xmlns:p14="http://schemas.microsoft.com/office/powerpoint/2010/main" val="32506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30176"/>
              </p:ext>
            </p:extLst>
          </p:nvPr>
        </p:nvGraphicFramePr>
        <p:xfrm>
          <a:off x="5972175" y="98425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6" name="Equation" r:id="rId4" imgW="2349500" imgH="1092200" progId="Equation.DSMT4">
                  <p:embed/>
                </p:oleObj>
              </mc:Choice>
              <mc:Fallback>
                <p:oleObj name="Equation" r:id="rId4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2175" y="98425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94114"/>
              </p:ext>
            </p:extLst>
          </p:nvPr>
        </p:nvGraphicFramePr>
        <p:xfrm>
          <a:off x="127000" y="89062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7" name="Equation" r:id="rId6" imgW="2768600" imgH="444500" progId="Equation.DSMT4">
                  <p:embed/>
                </p:oleObj>
              </mc:Choice>
              <mc:Fallback>
                <p:oleObj name="Equation" r:id="rId6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00" y="89062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822873"/>
              </p:ext>
            </p:extLst>
          </p:nvPr>
        </p:nvGraphicFramePr>
        <p:xfrm>
          <a:off x="193675" y="947738"/>
          <a:ext cx="2882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8" name="Equation" r:id="rId8" imgW="2882900" imgH="1092200" progId="Equation.DSMT4">
                  <p:embed/>
                </p:oleObj>
              </mc:Choice>
              <mc:Fallback>
                <p:oleObj name="Equation" r:id="rId8" imgW="28829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3675" y="947738"/>
                        <a:ext cx="28829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96880"/>
              </p:ext>
            </p:extLst>
          </p:nvPr>
        </p:nvGraphicFramePr>
        <p:xfrm>
          <a:off x="3795713" y="947738"/>
          <a:ext cx="4064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9" name="Equation" r:id="rId10" imgW="4064000" imgH="1092200" progId="Equation.DSMT4">
                  <p:embed/>
                </p:oleObj>
              </mc:Choice>
              <mc:Fallback>
                <p:oleObj name="Equation" r:id="rId10" imgW="4064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5713" y="947738"/>
                        <a:ext cx="4064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93371"/>
              </p:ext>
            </p:extLst>
          </p:nvPr>
        </p:nvGraphicFramePr>
        <p:xfrm>
          <a:off x="773113" y="2347913"/>
          <a:ext cx="7518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0" name="Equation" r:id="rId12" imgW="7518400" imgH="1092200" progId="Equation.DSMT4">
                  <p:embed/>
                </p:oleObj>
              </mc:Choice>
              <mc:Fallback>
                <p:oleObj name="Equation" r:id="rId12" imgW="7518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3113" y="2347913"/>
                        <a:ext cx="7518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49359"/>
              </p:ext>
            </p:extLst>
          </p:nvPr>
        </p:nvGraphicFramePr>
        <p:xfrm>
          <a:off x="971550" y="3708400"/>
          <a:ext cx="7137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1" name="Equation" r:id="rId14" imgW="7137400" imgH="1092200" progId="Equation.DSMT4">
                  <p:embed/>
                </p:oleObj>
              </mc:Choice>
              <mc:Fallback>
                <p:oleObj name="Equation" r:id="rId14" imgW="7137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1550" y="3708400"/>
                        <a:ext cx="7137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2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14910"/>
              </p:ext>
            </p:extLst>
          </p:nvPr>
        </p:nvGraphicFramePr>
        <p:xfrm>
          <a:off x="5972175" y="-29171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" name="Equation" r:id="rId4" imgW="2349500" imgH="1092200" progId="Equation.DSMT4">
                  <p:embed/>
                </p:oleObj>
              </mc:Choice>
              <mc:Fallback>
                <p:oleObj name="Equation" r:id="rId4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2175" y="-29171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03933"/>
              </p:ext>
            </p:extLst>
          </p:nvPr>
        </p:nvGraphicFramePr>
        <p:xfrm>
          <a:off x="971550" y="957956"/>
          <a:ext cx="7137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Equation" r:id="rId6" imgW="7137400" imgH="1092200" progId="Equation.DSMT4">
                  <p:embed/>
                </p:oleObj>
              </mc:Choice>
              <mc:Fallback>
                <p:oleObj name="Equation" r:id="rId6" imgW="7137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550" y="957956"/>
                        <a:ext cx="7137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6836"/>
              </p:ext>
            </p:extLst>
          </p:nvPr>
        </p:nvGraphicFramePr>
        <p:xfrm>
          <a:off x="82030" y="2213669"/>
          <a:ext cx="8978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" name="Equation" r:id="rId8" imgW="8978900" imgH="1092200" progId="Equation.DSMT4">
                  <p:embed/>
                </p:oleObj>
              </mc:Choice>
              <mc:Fallback>
                <p:oleObj name="Equation" r:id="rId8" imgW="89789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030" y="2213669"/>
                        <a:ext cx="89789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41494"/>
              </p:ext>
            </p:extLst>
          </p:nvPr>
        </p:nvGraphicFramePr>
        <p:xfrm>
          <a:off x="479425" y="3375582"/>
          <a:ext cx="87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Equation" r:id="rId10" imgW="876300" imgH="546100" progId="Equation.DSMT4">
                  <p:embed/>
                </p:oleObj>
              </mc:Choice>
              <mc:Fallback>
                <p:oleObj name="Equation" r:id="rId10" imgW="876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425" y="3375582"/>
                        <a:ext cx="876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63073"/>
              </p:ext>
            </p:extLst>
          </p:nvPr>
        </p:nvGraphicFramePr>
        <p:xfrm>
          <a:off x="1804988" y="1828386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Equation" r:id="rId12" imgW="1435100" imgH="342900" progId="Equation.DSMT4">
                  <p:embed/>
                </p:oleObj>
              </mc:Choice>
              <mc:Fallback>
                <p:oleObj name="Equation" r:id="rId12" imgW="14351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04988" y="1828386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295609"/>
              </p:ext>
            </p:extLst>
          </p:nvPr>
        </p:nvGraphicFramePr>
        <p:xfrm>
          <a:off x="4575075" y="1852198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14" imgW="1371600" imgH="342900" progId="Equation.DSMT4">
                  <p:embed/>
                </p:oleObj>
              </mc:Choice>
              <mc:Fallback>
                <p:oleObj name="Equation" r:id="rId14" imgW="1371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5075" y="1852198"/>
                        <a:ext cx="1371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14463"/>
              </p:ext>
            </p:extLst>
          </p:nvPr>
        </p:nvGraphicFramePr>
        <p:xfrm>
          <a:off x="6653213" y="182838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16" imgW="1371600" imgH="342900" progId="Equation.DSMT4">
                  <p:embed/>
                </p:oleObj>
              </mc:Choice>
              <mc:Fallback>
                <p:oleObj name="Equation" r:id="rId16" imgW="13716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53213" y="1828386"/>
                        <a:ext cx="1371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15499"/>
              </p:ext>
            </p:extLst>
          </p:nvPr>
        </p:nvGraphicFramePr>
        <p:xfrm>
          <a:off x="1366545" y="3375582"/>
          <a:ext cx="2159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Equation" r:id="rId18" imgW="2159000" imgH="546100" progId="Equation.DSMT4">
                  <p:embed/>
                </p:oleObj>
              </mc:Choice>
              <mc:Fallback>
                <p:oleObj name="Equation" r:id="rId18" imgW="2159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66545" y="3375582"/>
                        <a:ext cx="2159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294022"/>
              </p:ext>
            </p:extLst>
          </p:nvPr>
        </p:nvGraphicFramePr>
        <p:xfrm>
          <a:off x="2087563" y="3807039"/>
          <a:ext cx="603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Equation" r:id="rId20" imgW="6032500" imgH="1092200" progId="Equation.DSMT4">
                  <p:embed/>
                </p:oleObj>
              </mc:Choice>
              <mc:Fallback>
                <p:oleObj name="Equation" r:id="rId20" imgW="6032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87563" y="3807039"/>
                        <a:ext cx="6032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75626"/>
              </p:ext>
            </p:extLst>
          </p:nvPr>
        </p:nvGraphicFramePr>
        <p:xfrm>
          <a:off x="127000" y="89062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Equation" r:id="rId22" imgW="2768600" imgH="444500" progId="Equation.DSMT4">
                  <p:embed/>
                </p:oleObj>
              </mc:Choice>
              <mc:Fallback>
                <p:oleObj name="Equation" r:id="rId22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7000" y="89062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58285"/>
              </p:ext>
            </p:extLst>
          </p:nvPr>
        </p:nvGraphicFramePr>
        <p:xfrm>
          <a:off x="5972175" y="98425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5" name="Equation" r:id="rId4" imgW="2349500" imgH="1092200" progId="Equation.DSMT4">
                  <p:embed/>
                </p:oleObj>
              </mc:Choice>
              <mc:Fallback>
                <p:oleObj name="Equation" r:id="rId4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2175" y="98425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18916455">
            <a:off x="655840" y="995950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496289"/>
              </p:ext>
            </p:extLst>
          </p:nvPr>
        </p:nvGraphicFramePr>
        <p:xfrm>
          <a:off x="554038" y="2999325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6" name="Equation" r:id="rId6" imgW="990600" imgH="546100" progId="Equation.DSMT4">
                  <p:embed/>
                </p:oleObj>
              </mc:Choice>
              <mc:Fallback>
                <p:oleObj name="Equation" r:id="rId6" imgW="990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038" y="2999325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 rot="18916455">
            <a:off x="2255175" y="995950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93280"/>
              </p:ext>
            </p:extLst>
          </p:nvPr>
        </p:nvGraphicFramePr>
        <p:xfrm>
          <a:off x="2597150" y="2701921"/>
          <a:ext cx="120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7" name="Equation" r:id="rId8" imgW="1206500" imgH="1016000" progId="Equation.DSMT4">
                  <p:embed/>
                </p:oleObj>
              </mc:Choice>
              <mc:Fallback>
                <p:oleObj name="Equation" r:id="rId8" imgW="12065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7150" y="2701921"/>
                        <a:ext cx="1206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 rot="18916455">
            <a:off x="5062149" y="1634261"/>
            <a:ext cx="723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 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25627"/>
              </p:ext>
            </p:extLst>
          </p:nvPr>
        </p:nvGraphicFramePr>
        <p:xfrm>
          <a:off x="4532733" y="2709516"/>
          <a:ext cx="4279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8" name="Equation" r:id="rId10" imgW="4279900" imgH="1104900" progId="Equation.DSMT4">
                  <p:embed/>
                </p:oleObj>
              </mc:Choice>
              <mc:Fallback>
                <p:oleObj name="Equation" r:id="rId10" imgW="4279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32733" y="2709516"/>
                        <a:ext cx="4279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3281"/>
              </p:ext>
            </p:extLst>
          </p:nvPr>
        </p:nvGraphicFramePr>
        <p:xfrm>
          <a:off x="385734" y="1416272"/>
          <a:ext cx="87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9" name="Equation" r:id="rId12" imgW="876300" imgH="546100" progId="Equation.DSMT4">
                  <p:embed/>
                </p:oleObj>
              </mc:Choice>
              <mc:Fallback>
                <p:oleObj name="Equation" r:id="rId12" imgW="876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734" y="1416272"/>
                        <a:ext cx="876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48942"/>
              </p:ext>
            </p:extLst>
          </p:nvPr>
        </p:nvGraphicFramePr>
        <p:xfrm>
          <a:off x="1272854" y="1416272"/>
          <a:ext cx="2159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0" name="Equation" r:id="rId14" imgW="2159000" imgH="546100" progId="Equation.DSMT4">
                  <p:embed/>
                </p:oleObj>
              </mc:Choice>
              <mc:Fallback>
                <p:oleObj name="Equation" r:id="rId14" imgW="2159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72854" y="1416272"/>
                        <a:ext cx="2159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02142"/>
              </p:ext>
            </p:extLst>
          </p:nvPr>
        </p:nvGraphicFramePr>
        <p:xfrm>
          <a:off x="1993872" y="1847729"/>
          <a:ext cx="603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1" name="Equation" r:id="rId16" imgW="6032500" imgH="1092200" progId="Equation.DSMT4">
                  <p:embed/>
                </p:oleObj>
              </mc:Choice>
              <mc:Fallback>
                <p:oleObj name="Equation" r:id="rId16" imgW="6032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93872" y="1847729"/>
                        <a:ext cx="6032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68217"/>
              </p:ext>
            </p:extLst>
          </p:nvPr>
        </p:nvGraphicFramePr>
        <p:xfrm>
          <a:off x="2114550" y="3760920"/>
          <a:ext cx="4673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2" name="Equation" r:id="rId18" imgW="4673600" imgH="1155700" progId="Equation.DSMT4">
                  <p:embed/>
                </p:oleObj>
              </mc:Choice>
              <mc:Fallback>
                <p:oleObj name="Equation" r:id="rId18" imgW="46736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4550" y="3760920"/>
                        <a:ext cx="4673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79535"/>
              </p:ext>
            </p:extLst>
          </p:nvPr>
        </p:nvGraphicFramePr>
        <p:xfrm>
          <a:off x="385734" y="4232787"/>
          <a:ext cx="1333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3" name="Equation" r:id="rId20" imgW="1333500" imgH="431800" progId="Equation.DSMT4">
                  <p:embed/>
                </p:oleObj>
              </mc:Choice>
              <mc:Fallback>
                <p:oleObj name="Equation" r:id="rId20" imgW="1333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5734" y="4232787"/>
                        <a:ext cx="1333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75626"/>
              </p:ext>
            </p:extLst>
          </p:nvPr>
        </p:nvGraphicFramePr>
        <p:xfrm>
          <a:off x="127000" y="89062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4" name="Equation" r:id="rId22" imgW="2768600" imgH="444500" progId="Equation.DSMT4">
                  <p:embed/>
                </p:oleObj>
              </mc:Choice>
              <mc:Fallback>
                <p:oleObj name="Equation" r:id="rId22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7000" y="89062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6280"/>
              </p:ext>
            </p:extLst>
          </p:nvPr>
        </p:nvGraphicFramePr>
        <p:xfrm>
          <a:off x="3494569" y="123665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5" name="Equation" r:id="rId4" imgW="2349500" imgH="1092200" progId="Equation.DSMT4">
                  <p:embed/>
                </p:oleObj>
              </mc:Choice>
              <mc:Fallback>
                <p:oleObj name="Equation" r:id="rId4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4569" y="123665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56722"/>
              </p:ext>
            </p:extLst>
          </p:nvPr>
        </p:nvGraphicFramePr>
        <p:xfrm>
          <a:off x="6319700" y="396715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6" name="Equation" r:id="rId6" imgW="990600" imgH="546100" progId="Equation.DSMT4">
                  <p:embed/>
                </p:oleObj>
              </mc:Choice>
              <mc:Fallback>
                <p:oleObj name="Equation" r:id="rId6" imgW="990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9700" y="396715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25489"/>
              </p:ext>
            </p:extLst>
          </p:nvPr>
        </p:nvGraphicFramePr>
        <p:xfrm>
          <a:off x="7677301" y="98265"/>
          <a:ext cx="120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7" name="Equation" r:id="rId8" imgW="1206500" imgH="1016000" progId="Equation.DSMT4">
                  <p:embed/>
                </p:oleObj>
              </mc:Choice>
              <mc:Fallback>
                <p:oleObj name="Equation" r:id="rId8" imgW="12065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7301" y="98265"/>
                        <a:ext cx="1206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448026"/>
              </p:ext>
            </p:extLst>
          </p:nvPr>
        </p:nvGraphicFramePr>
        <p:xfrm>
          <a:off x="2114550" y="1369240"/>
          <a:ext cx="4673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8" name="Equation" r:id="rId10" imgW="4673600" imgH="1155700" progId="Equation.DSMT4">
                  <p:embed/>
                </p:oleObj>
              </mc:Choice>
              <mc:Fallback>
                <p:oleObj name="Equation" r:id="rId10" imgW="46736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4550" y="1369240"/>
                        <a:ext cx="4673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113" y="2630870"/>
            <a:ext cx="88012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It shows that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4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7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10</a:t>
            </a:r>
            <a:r>
              <a:rPr lang="en-US" sz="3200" dirty="0">
                <a:latin typeface="Times New Roman"/>
                <a:cs typeface="Times New Roman"/>
              </a:rPr>
              <a:t>, … are all proportional to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</a:t>
            </a:r>
            <a:r>
              <a:rPr lang="en-US" sz="3200" dirty="0">
                <a:latin typeface="Times New Roman"/>
                <a:cs typeface="Times New Roman"/>
              </a:rPr>
              <a:t>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363" y="3155754"/>
            <a:ext cx="73050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5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8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11</a:t>
            </a:r>
            <a:r>
              <a:rPr lang="en-US" sz="3200" dirty="0">
                <a:latin typeface="Times New Roman"/>
                <a:cs typeface="Times New Roman"/>
              </a:rPr>
              <a:t>, … are all proportional to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; and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613" y="3786968"/>
            <a:ext cx="6744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9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12</a:t>
            </a:r>
            <a:r>
              <a:rPr lang="en-US" sz="3200" dirty="0">
                <a:latin typeface="Times New Roman"/>
                <a:cs typeface="Times New Roman"/>
              </a:rPr>
              <a:t>, … are all proportional to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3</a:t>
            </a:r>
            <a:r>
              <a:rPr lang="en-US" sz="3200" dirty="0">
                <a:latin typeface="Times New Roman"/>
                <a:cs typeface="Times New Roman"/>
              </a:rPr>
              <a:t> .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19700" y="994860"/>
            <a:ext cx="990600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5113" y="3869578"/>
            <a:ext cx="1635020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31872" y="3820432"/>
            <a:ext cx="474461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77301" y="1215865"/>
            <a:ext cx="1206500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5113" y="4463922"/>
            <a:ext cx="1635020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31872" y="4414776"/>
            <a:ext cx="474461" cy="0"/>
          </a:xfrm>
          <a:prstGeom prst="line">
            <a:avLst/>
          </a:prstGeom>
          <a:ln w="7620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3121" y="4369794"/>
            <a:ext cx="3465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(and therefore to 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75626"/>
              </p:ext>
            </p:extLst>
          </p:nvPr>
        </p:nvGraphicFramePr>
        <p:xfrm>
          <a:off x="127000" y="89062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9" name="Equation" r:id="rId12" imgW="2768600" imgH="444500" progId="Equation.DSMT4">
                  <p:embed/>
                </p:oleObj>
              </mc:Choice>
              <mc:Fallback>
                <p:oleObj name="Equation" r:id="rId12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7000" y="89062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4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57130"/>
              </p:ext>
            </p:extLst>
          </p:nvPr>
        </p:nvGraphicFramePr>
        <p:xfrm>
          <a:off x="6319700" y="396715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0" name="Equation" r:id="rId4" imgW="990600" imgH="546100" progId="Equation.DSMT4">
                  <p:embed/>
                </p:oleObj>
              </mc:Choice>
              <mc:Fallback>
                <p:oleObj name="Equation" r:id="rId4" imgW="990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9700" y="396715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20871"/>
              </p:ext>
            </p:extLst>
          </p:nvPr>
        </p:nvGraphicFramePr>
        <p:xfrm>
          <a:off x="7677301" y="98265"/>
          <a:ext cx="120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1" name="Equation" r:id="rId6" imgW="1206500" imgH="1016000" progId="Equation.DSMT4">
                  <p:embed/>
                </p:oleObj>
              </mc:Choice>
              <mc:Fallback>
                <p:oleObj name="Equation" r:id="rId6" imgW="12065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7301" y="98265"/>
                        <a:ext cx="1206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08609"/>
              </p:ext>
            </p:extLst>
          </p:nvPr>
        </p:nvGraphicFramePr>
        <p:xfrm>
          <a:off x="292777" y="98265"/>
          <a:ext cx="4673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2" name="Equation" r:id="rId8" imgW="4673600" imgH="1155700" progId="Equation.DSMT4">
                  <p:embed/>
                </p:oleObj>
              </mc:Choice>
              <mc:Fallback>
                <p:oleObj name="Equation" r:id="rId8" imgW="46736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777" y="98265"/>
                        <a:ext cx="4673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613" y="1311574"/>
            <a:ext cx="88012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It shows that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4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7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10</a:t>
            </a:r>
            <a:r>
              <a:rPr lang="en-US" sz="3200" dirty="0">
                <a:latin typeface="Times New Roman"/>
                <a:cs typeface="Times New Roman"/>
              </a:rPr>
              <a:t>, … are all proportional to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</a:t>
            </a:r>
            <a:r>
              <a:rPr lang="en-US" sz="3200" dirty="0">
                <a:latin typeface="Times New Roman"/>
                <a:cs typeface="Times New Roman"/>
              </a:rPr>
              <a:t>;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354"/>
              </p:ext>
            </p:extLst>
          </p:nvPr>
        </p:nvGraphicFramePr>
        <p:xfrm>
          <a:off x="292777" y="2101705"/>
          <a:ext cx="2908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3" name="Equation" r:id="rId10" imgW="2908300" imgH="1117600" progId="Equation.DSMT4">
                  <p:embed/>
                </p:oleObj>
              </mc:Choice>
              <mc:Fallback>
                <p:oleObj name="Equation" r:id="rId10" imgW="29083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2777" y="2101705"/>
                        <a:ext cx="29083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47798"/>
              </p:ext>
            </p:extLst>
          </p:nvPr>
        </p:nvGraphicFramePr>
        <p:xfrm>
          <a:off x="3892366" y="2101705"/>
          <a:ext cx="50927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4" name="Equation" r:id="rId12" imgW="5092700" imgH="1206500" progId="Equation.DSMT4">
                  <p:embed/>
                </p:oleObj>
              </mc:Choice>
              <mc:Fallback>
                <p:oleObj name="Equation" r:id="rId12" imgW="50927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92366" y="2101705"/>
                        <a:ext cx="50927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74319"/>
              </p:ext>
            </p:extLst>
          </p:nvPr>
        </p:nvGraphicFramePr>
        <p:xfrm>
          <a:off x="2260600" y="3697288"/>
          <a:ext cx="4483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5" name="Equation" r:id="rId14" imgW="4483100" imgH="1181100" progId="Equation.DSMT4">
                  <p:embed/>
                </p:oleObj>
              </mc:Choice>
              <mc:Fallback>
                <p:oleObj name="Equation" r:id="rId14" imgW="44831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60600" y="3697288"/>
                        <a:ext cx="4483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2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984" y="214868"/>
            <a:ext cx="6744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9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12</a:t>
            </a:r>
            <a:r>
              <a:rPr lang="en-US" sz="3200" dirty="0">
                <a:latin typeface="Times New Roman"/>
                <a:cs typeface="Times New Roman"/>
              </a:rPr>
              <a:t>, … are all proportional to </a:t>
            </a:r>
            <a:r>
              <a:rPr lang="en-US" sz="3200" i="1" dirty="0"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latin typeface="Times New Roman"/>
                <a:cs typeface="Times New Roman"/>
              </a:rPr>
              <a:t>3</a:t>
            </a:r>
            <a:r>
              <a:rPr lang="en-US" sz="3200" dirty="0">
                <a:latin typeface="Times New Roman"/>
                <a:cs typeface="Times New Roman"/>
              </a:rPr>
              <a:t> .</a:t>
            </a:r>
            <a:endParaRPr lang="en-US" sz="3200" dirty="0">
              <a:effectLst/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7385" y="799644"/>
            <a:ext cx="3465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(and therefore to 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33655"/>
              </p:ext>
            </p:extLst>
          </p:nvPr>
        </p:nvGraphicFramePr>
        <p:xfrm>
          <a:off x="1942373" y="1384420"/>
          <a:ext cx="5118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4" imgW="5118100" imgH="1181100" progId="Equation.DSMT4">
                  <p:embed/>
                </p:oleObj>
              </mc:Choice>
              <mc:Fallback>
                <p:oleObj name="Equation" r:id="rId4" imgW="51181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2373" y="1384420"/>
                        <a:ext cx="5118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397770"/>
              </p:ext>
            </p:extLst>
          </p:nvPr>
        </p:nvGraphicFramePr>
        <p:xfrm>
          <a:off x="1940352" y="2565520"/>
          <a:ext cx="5676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6" imgW="5676900" imgH="1206500" progId="Equation.DSMT4">
                  <p:embed/>
                </p:oleObj>
              </mc:Choice>
              <mc:Fallback>
                <p:oleObj name="Equation" r:id="rId6" imgW="56769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0352" y="2565520"/>
                        <a:ext cx="5676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47167"/>
              </p:ext>
            </p:extLst>
          </p:nvPr>
        </p:nvGraphicFramePr>
        <p:xfrm>
          <a:off x="1811208" y="3751924"/>
          <a:ext cx="435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8" imgW="4356100" imgH="1181100" progId="Equation.DSMT4">
                  <p:embed/>
                </p:oleObj>
              </mc:Choice>
              <mc:Fallback>
                <p:oleObj name="Equation" r:id="rId8" imgW="43561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1208" y="3751924"/>
                        <a:ext cx="43561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8304"/>
              </p:ext>
            </p:extLst>
          </p:nvPr>
        </p:nvGraphicFramePr>
        <p:xfrm>
          <a:off x="145113" y="669765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4" name="Equation" r:id="rId4" imgW="2349500" imgH="1092200" progId="Equation.DSMT4">
                  <p:embed/>
                </p:oleObj>
              </mc:Choice>
              <mc:Fallback>
                <p:oleObj name="Equation" r:id="rId4" imgW="23495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113" y="669765"/>
                        <a:ext cx="2349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75626"/>
              </p:ext>
            </p:extLst>
          </p:nvPr>
        </p:nvGraphicFramePr>
        <p:xfrm>
          <a:off x="127000" y="89062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5" name="Equation" r:id="rId6" imgW="2768600" imgH="444500" progId="Equation.DSMT4">
                  <p:embed/>
                </p:oleObj>
              </mc:Choice>
              <mc:Fallback>
                <p:oleObj name="Equation" r:id="rId6" imgW="2768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00" y="89062"/>
                        <a:ext cx="2768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71078"/>
              </p:ext>
            </p:extLst>
          </p:nvPr>
        </p:nvGraphicFramePr>
        <p:xfrm>
          <a:off x="4962525" y="72646"/>
          <a:ext cx="3822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6" name="Equation" r:id="rId8" imgW="3822700" imgH="1041400" progId="Equation.DSMT4">
                  <p:embed/>
                </p:oleObj>
              </mc:Choice>
              <mc:Fallback>
                <p:oleObj name="Equation" r:id="rId8" imgW="38227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2525" y="72646"/>
                        <a:ext cx="3822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12792"/>
              </p:ext>
            </p:extLst>
          </p:nvPr>
        </p:nvGraphicFramePr>
        <p:xfrm>
          <a:off x="4776788" y="1070775"/>
          <a:ext cx="3937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7" name="Equation" r:id="rId10" imgW="3937000" imgH="1041400" progId="Equation.DSMT4">
                  <p:embed/>
                </p:oleObj>
              </mc:Choice>
              <mc:Fallback>
                <p:oleObj name="Equation" r:id="rId10" imgW="39370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6788" y="1070775"/>
                        <a:ext cx="3937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67543"/>
              </p:ext>
            </p:extLst>
          </p:nvPr>
        </p:nvGraphicFramePr>
        <p:xfrm>
          <a:off x="4747161" y="1977267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8" name="Equation" r:id="rId12" imgW="1219200" imgH="495300" progId="Equation.DSMT4">
                  <p:embed/>
                </p:oleObj>
              </mc:Choice>
              <mc:Fallback>
                <p:oleObj name="Equation" r:id="rId12" imgW="1219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7161" y="1977267"/>
                        <a:ext cx="1219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44369"/>
              </p:ext>
            </p:extLst>
          </p:nvPr>
        </p:nvGraphicFramePr>
        <p:xfrm>
          <a:off x="62312" y="2460202"/>
          <a:ext cx="65405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9" name="Equation" r:id="rId14" imgW="6540500" imgH="1244600" progId="Equation.DSMT4">
                  <p:embed/>
                </p:oleObj>
              </mc:Choice>
              <mc:Fallback>
                <p:oleObj name="Equation" r:id="rId14" imgW="65405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312" y="2460202"/>
                        <a:ext cx="65405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32688"/>
              </p:ext>
            </p:extLst>
          </p:nvPr>
        </p:nvGraphicFramePr>
        <p:xfrm>
          <a:off x="2350719" y="3673553"/>
          <a:ext cx="59817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0" name="Equation" r:id="rId16" imgW="5981700" imgH="1244600" progId="Equation.DSMT4">
                  <p:embed/>
                </p:oleObj>
              </mc:Choice>
              <mc:Fallback>
                <p:oleObj name="Equation" r:id="rId16" imgW="59817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50719" y="3673553"/>
                        <a:ext cx="59817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1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34010</TotalTime>
  <Words>145</Words>
  <Application>Microsoft Office PowerPoint</Application>
  <PresentationFormat>On-screen Show (16:9)</PresentationFormat>
  <Paragraphs>20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MS PGothic</vt:lpstr>
      <vt:lpstr>Calibri</vt:lpstr>
      <vt:lpstr>Arial</vt:lpstr>
      <vt:lpstr>Office Theme</vt:lpstr>
      <vt:lpstr>Equation</vt:lpstr>
      <vt:lpstr>Find a power series expansion about x = 0 for a general solution to the given differential equation. Your answer should include a general formula for the coefficients.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566</cp:revision>
  <dcterms:created xsi:type="dcterms:W3CDTF">2017-02-10T16:54:47Z</dcterms:created>
  <dcterms:modified xsi:type="dcterms:W3CDTF">2018-04-09T17:15:33Z</dcterms:modified>
</cp:coreProperties>
</file>